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4" r:id="rId4"/>
    <p:sldId id="257" r:id="rId5"/>
    <p:sldId id="259" r:id="rId6"/>
    <p:sldId id="260"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21" autoAdjust="0"/>
    <p:restoredTop sz="94660"/>
  </p:normalViewPr>
  <p:slideViewPr>
    <p:cSldViewPr snapToGrid="0">
      <p:cViewPr varScale="1">
        <p:scale>
          <a:sx n="74" d="100"/>
          <a:sy n="74" d="100"/>
        </p:scale>
        <p:origin x="78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16F12A-0239-4DBF-B08C-7CAE64ECD50B}" type="datetimeFigureOut">
              <a:rPr lang="en-US" smtClean="0"/>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15DC49-C4A9-4041-9E73-0AFFC04D33D9}" type="slidenum">
              <a:rPr lang="en-US" smtClean="0"/>
              <a:t>‹#›</a:t>
            </a:fld>
            <a:endParaRPr lang="en-US"/>
          </a:p>
        </p:txBody>
      </p:sp>
    </p:spTree>
    <p:extLst>
      <p:ext uri="{BB962C8B-B14F-4D97-AF65-F5344CB8AC3E}">
        <p14:creationId xmlns:p14="http://schemas.microsoft.com/office/powerpoint/2010/main" val="108530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16F12A-0239-4DBF-B08C-7CAE64ECD50B}" type="datetimeFigureOut">
              <a:rPr lang="en-US" smtClean="0"/>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15DC49-C4A9-4041-9E73-0AFFC04D33D9}" type="slidenum">
              <a:rPr lang="en-US" smtClean="0"/>
              <a:t>‹#›</a:t>
            </a:fld>
            <a:endParaRPr lang="en-US"/>
          </a:p>
        </p:txBody>
      </p:sp>
    </p:spTree>
    <p:extLst>
      <p:ext uri="{BB962C8B-B14F-4D97-AF65-F5344CB8AC3E}">
        <p14:creationId xmlns:p14="http://schemas.microsoft.com/office/powerpoint/2010/main" val="2787928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16F12A-0239-4DBF-B08C-7CAE64ECD50B}" type="datetimeFigureOut">
              <a:rPr lang="en-US" smtClean="0"/>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15DC49-C4A9-4041-9E73-0AFFC04D33D9}" type="slidenum">
              <a:rPr lang="en-US" smtClean="0"/>
              <a:t>‹#›</a:t>
            </a:fld>
            <a:endParaRPr lang="en-US"/>
          </a:p>
        </p:txBody>
      </p:sp>
    </p:spTree>
    <p:extLst>
      <p:ext uri="{BB962C8B-B14F-4D97-AF65-F5344CB8AC3E}">
        <p14:creationId xmlns:p14="http://schemas.microsoft.com/office/powerpoint/2010/main" val="2513639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16F12A-0239-4DBF-B08C-7CAE64ECD50B}" type="datetimeFigureOut">
              <a:rPr lang="en-US" smtClean="0"/>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15DC49-C4A9-4041-9E73-0AFFC04D33D9}" type="slidenum">
              <a:rPr lang="en-US" smtClean="0"/>
              <a:t>‹#›</a:t>
            </a:fld>
            <a:endParaRPr lang="en-US"/>
          </a:p>
        </p:txBody>
      </p:sp>
    </p:spTree>
    <p:extLst>
      <p:ext uri="{BB962C8B-B14F-4D97-AF65-F5344CB8AC3E}">
        <p14:creationId xmlns:p14="http://schemas.microsoft.com/office/powerpoint/2010/main" val="96680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16F12A-0239-4DBF-B08C-7CAE64ECD50B}" type="datetimeFigureOut">
              <a:rPr lang="en-US" smtClean="0"/>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15DC49-C4A9-4041-9E73-0AFFC04D33D9}" type="slidenum">
              <a:rPr lang="en-US" smtClean="0"/>
              <a:t>‹#›</a:t>
            </a:fld>
            <a:endParaRPr lang="en-US"/>
          </a:p>
        </p:txBody>
      </p:sp>
    </p:spTree>
    <p:extLst>
      <p:ext uri="{BB962C8B-B14F-4D97-AF65-F5344CB8AC3E}">
        <p14:creationId xmlns:p14="http://schemas.microsoft.com/office/powerpoint/2010/main" val="2867126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16F12A-0239-4DBF-B08C-7CAE64ECD50B}" type="datetimeFigureOut">
              <a:rPr lang="en-US" smtClean="0"/>
              <a:t>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15DC49-C4A9-4041-9E73-0AFFC04D33D9}" type="slidenum">
              <a:rPr lang="en-US" smtClean="0"/>
              <a:t>‹#›</a:t>
            </a:fld>
            <a:endParaRPr lang="en-US"/>
          </a:p>
        </p:txBody>
      </p:sp>
    </p:spTree>
    <p:extLst>
      <p:ext uri="{BB962C8B-B14F-4D97-AF65-F5344CB8AC3E}">
        <p14:creationId xmlns:p14="http://schemas.microsoft.com/office/powerpoint/2010/main" val="559389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16F12A-0239-4DBF-B08C-7CAE64ECD50B}" type="datetimeFigureOut">
              <a:rPr lang="en-US" smtClean="0"/>
              <a:t>2/28/2017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15DC49-C4A9-4041-9E73-0AFFC04D33D9}" type="slidenum">
              <a:rPr lang="en-US" smtClean="0"/>
              <a:t>‹#›</a:t>
            </a:fld>
            <a:endParaRPr lang="en-US"/>
          </a:p>
        </p:txBody>
      </p:sp>
    </p:spTree>
    <p:extLst>
      <p:ext uri="{BB962C8B-B14F-4D97-AF65-F5344CB8AC3E}">
        <p14:creationId xmlns:p14="http://schemas.microsoft.com/office/powerpoint/2010/main" val="2110161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16F12A-0239-4DBF-B08C-7CAE64ECD50B}" type="datetimeFigureOut">
              <a:rPr lang="en-US" smtClean="0"/>
              <a:t>2/28/2017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15DC49-C4A9-4041-9E73-0AFFC04D33D9}" type="slidenum">
              <a:rPr lang="en-US" smtClean="0"/>
              <a:t>‹#›</a:t>
            </a:fld>
            <a:endParaRPr lang="en-US"/>
          </a:p>
        </p:txBody>
      </p:sp>
    </p:spTree>
    <p:extLst>
      <p:ext uri="{BB962C8B-B14F-4D97-AF65-F5344CB8AC3E}">
        <p14:creationId xmlns:p14="http://schemas.microsoft.com/office/powerpoint/2010/main" val="493223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16F12A-0239-4DBF-B08C-7CAE64ECD50B}" type="datetimeFigureOut">
              <a:rPr lang="en-US" smtClean="0"/>
              <a:t>2/28/2017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15DC49-C4A9-4041-9E73-0AFFC04D33D9}" type="slidenum">
              <a:rPr lang="en-US" smtClean="0"/>
              <a:t>‹#›</a:t>
            </a:fld>
            <a:endParaRPr lang="en-US"/>
          </a:p>
        </p:txBody>
      </p:sp>
    </p:spTree>
    <p:extLst>
      <p:ext uri="{BB962C8B-B14F-4D97-AF65-F5344CB8AC3E}">
        <p14:creationId xmlns:p14="http://schemas.microsoft.com/office/powerpoint/2010/main" val="1210744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16F12A-0239-4DBF-B08C-7CAE64ECD50B}" type="datetimeFigureOut">
              <a:rPr lang="en-US" smtClean="0"/>
              <a:t>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15DC49-C4A9-4041-9E73-0AFFC04D33D9}" type="slidenum">
              <a:rPr lang="en-US" smtClean="0"/>
              <a:t>‹#›</a:t>
            </a:fld>
            <a:endParaRPr lang="en-US"/>
          </a:p>
        </p:txBody>
      </p:sp>
    </p:spTree>
    <p:extLst>
      <p:ext uri="{BB962C8B-B14F-4D97-AF65-F5344CB8AC3E}">
        <p14:creationId xmlns:p14="http://schemas.microsoft.com/office/powerpoint/2010/main" val="3036602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16F12A-0239-4DBF-B08C-7CAE64ECD50B}" type="datetimeFigureOut">
              <a:rPr lang="en-US" smtClean="0"/>
              <a:t>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15DC49-C4A9-4041-9E73-0AFFC04D33D9}" type="slidenum">
              <a:rPr lang="en-US" smtClean="0"/>
              <a:t>‹#›</a:t>
            </a:fld>
            <a:endParaRPr lang="en-US"/>
          </a:p>
        </p:txBody>
      </p:sp>
    </p:spTree>
    <p:extLst>
      <p:ext uri="{BB962C8B-B14F-4D97-AF65-F5344CB8AC3E}">
        <p14:creationId xmlns:p14="http://schemas.microsoft.com/office/powerpoint/2010/main" val="815946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16F12A-0239-4DBF-B08C-7CAE64ECD50B}" type="datetimeFigureOut">
              <a:rPr lang="en-US" smtClean="0"/>
              <a:t>2/28/2017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15DC49-C4A9-4041-9E73-0AFFC04D33D9}" type="slidenum">
              <a:rPr lang="en-US" smtClean="0"/>
              <a:t>‹#›</a:t>
            </a:fld>
            <a:endParaRPr lang="en-US"/>
          </a:p>
        </p:txBody>
      </p:sp>
    </p:spTree>
    <p:extLst>
      <p:ext uri="{BB962C8B-B14F-4D97-AF65-F5344CB8AC3E}">
        <p14:creationId xmlns:p14="http://schemas.microsoft.com/office/powerpoint/2010/main" val="4040740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smtClean="0">
                <a:solidFill>
                  <a:schemeClr val="bg1"/>
                </a:solidFill>
              </a:rPr>
              <a:t>How Water Holds Heat Demo/Activity #20</a:t>
            </a:r>
            <a:endParaRPr lang="en-US" sz="6600" dirty="0">
              <a:solidFill>
                <a:schemeClr val="bg1"/>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749008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Get Started Now (new sheet)</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4400" dirty="0" smtClean="0">
                <a:solidFill>
                  <a:schemeClr val="bg1"/>
                </a:solidFill>
              </a:rPr>
              <a:t>If an equal amount of water and sand was warmed up by the same amount of heat energy for the same amount of time do you think they would consistently have the same temperature? Explain your answer.</a:t>
            </a:r>
            <a:endParaRPr lang="en-US" sz="4400" dirty="0">
              <a:solidFill>
                <a:schemeClr val="bg1"/>
              </a:solidFill>
            </a:endParaRPr>
          </a:p>
        </p:txBody>
      </p:sp>
    </p:spTree>
    <p:extLst>
      <p:ext uri="{BB962C8B-B14F-4D97-AF65-F5344CB8AC3E}">
        <p14:creationId xmlns:p14="http://schemas.microsoft.com/office/powerpoint/2010/main" val="7390132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Get Started Now </a:t>
            </a:r>
            <a:r>
              <a:rPr lang="en-US" dirty="0" smtClean="0">
                <a:solidFill>
                  <a:schemeClr val="bg1"/>
                </a:solidFill>
              </a:rPr>
              <a:t>(</a:t>
            </a:r>
            <a:r>
              <a:rPr lang="en-US" dirty="0" smtClean="0">
                <a:solidFill>
                  <a:schemeClr val="bg1"/>
                </a:solidFill>
              </a:rPr>
              <a:t>same</a:t>
            </a:r>
            <a:r>
              <a:rPr lang="en-US" dirty="0" smtClean="0">
                <a:solidFill>
                  <a:schemeClr val="bg1"/>
                </a:solidFill>
              </a:rPr>
              <a:t> sheet as yesterday)</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4400" dirty="0">
                <a:solidFill>
                  <a:schemeClr val="bg1"/>
                </a:solidFill>
              </a:rPr>
              <a:t>What do you think would happen to the temperatures of 100 g of gold and water if they were heated in two pans in a 250ᵒF oven for 2 minutes AND why do you think that?</a:t>
            </a:r>
          </a:p>
          <a:p>
            <a:endParaRPr lang="en-US" sz="4400" dirty="0">
              <a:solidFill>
                <a:schemeClr val="bg1"/>
              </a:solidFill>
            </a:endParaRPr>
          </a:p>
        </p:txBody>
      </p:sp>
    </p:spTree>
    <p:extLst>
      <p:ext uri="{BB962C8B-B14F-4D97-AF65-F5344CB8AC3E}">
        <p14:creationId xmlns:p14="http://schemas.microsoft.com/office/powerpoint/2010/main" val="4908845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solidFill>
                  <a:schemeClr val="bg1"/>
                </a:solidFill>
              </a:rPr>
              <a:t>What is Specific Heat?</a:t>
            </a:r>
            <a:endParaRPr lang="en-US" b="1" dirty="0">
              <a:solidFill>
                <a:schemeClr val="bg1"/>
              </a:solidFill>
            </a:endParaRPr>
          </a:p>
        </p:txBody>
      </p:sp>
      <p:sp>
        <p:nvSpPr>
          <p:cNvPr id="5" name="Content Placeholder 4"/>
          <p:cNvSpPr>
            <a:spLocks noGrp="1"/>
          </p:cNvSpPr>
          <p:nvPr>
            <p:ph idx="1"/>
          </p:nvPr>
        </p:nvSpPr>
        <p:spPr>
          <a:xfrm>
            <a:off x="191729" y="1504334"/>
            <a:ext cx="11621729" cy="5043949"/>
          </a:xfrm>
        </p:spPr>
        <p:txBody>
          <a:bodyPr>
            <a:normAutofit fontScale="92500" lnSpcReduction="10000"/>
          </a:bodyPr>
          <a:lstStyle/>
          <a:p>
            <a:r>
              <a:rPr lang="en-US" sz="4000" dirty="0" smtClean="0">
                <a:solidFill>
                  <a:schemeClr val="bg1"/>
                </a:solidFill>
              </a:rPr>
              <a:t>The amount of energy needed to raise 1 g/mL of a substance by 1ᵒC.</a:t>
            </a:r>
          </a:p>
          <a:p>
            <a:r>
              <a:rPr lang="en-US" sz="4000" dirty="0" smtClean="0">
                <a:solidFill>
                  <a:schemeClr val="bg1"/>
                </a:solidFill>
              </a:rPr>
              <a:t>This is measured in calories.</a:t>
            </a:r>
            <a:endParaRPr lang="en-US" sz="4000" dirty="0">
              <a:solidFill>
                <a:schemeClr val="bg1"/>
              </a:solidFill>
            </a:endParaRPr>
          </a:p>
          <a:p>
            <a:r>
              <a:rPr lang="en-US" sz="4000" dirty="0" smtClean="0">
                <a:solidFill>
                  <a:schemeClr val="bg1"/>
                </a:solidFill>
              </a:rPr>
              <a:t>The higher the specific heat, the more energy needed to raise the temperature of a substance.</a:t>
            </a:r>
          </a:p>
          <a:p>
            <a:r>
              <a:rPr lang="en-US" sz="4000" dirty="0" smtClean="0">
                <a:solidFill>
                  <a:schemeClr val="bg1"/>
                </a:solidFill>
              </a:rPr>
              <a:t>Water has one of the highest specific heat. </a:t>
            </a:r>
          </a:p>
          <a:p>
            <a:r>
              <a:rPr lang="en-US" sz="4000" dirty="0" smtClean="0">
                <a:solidFill>
                  <a:schemeClr val="bg1"/>
                </a:solidFill>
              </a:rPr>
              <a:t>Today scientists estimate sea surface temperatures by using satellites to measure the amount of radiation emitted from the surface of the ocean.</a:t>
            </a:r>
          </a:p>
        </p:txBody>
      </p:sp>
    </p:spTree>
    <p:extLst>
      <p:ext uri="{BB962C8B-B14F-4D97-AF65-F5344CB8AC3E}">
        <p14:creationId xmlns:p14="http://schemas.microsoft.com/office/powerpoint/2010/main" val="2360403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chemeClr val="bg1"/>
                </a:solidFill>
              </a:rPr>
              <a:t>Set Up </a:t>
            </a:r>
            <a:r>
              <a:rPr lang="en-US" dirty="0" smtClean="0">
                <a:solidFill>
                  <a:schemeClr val="bg1"/>
                </a:solidFill>
              </a:rPr>
              <a:t>and Data Collection</a:t>
            </a:r>
            <a:endParaRPr lang="en-US" dirty="0">
              <a:solidFill>
                <a:schemeClr val="bg1"/>
              </a:solidFill>
            </a:endParaRPr>
          </a:p>
        </p:txBody>
      </p:sp>
      <p:sp>
        <p:nvSpPr>
          <p:cNvPr id="3" name="Content Placeholder 2"/>
          <p:cNvSpPr>
            <a:spLocks noGrp="1"/>
          </p:cNvSpPr>
          <p:nvPr>
            <p:ph idx="1"/>
          </p:nvPr>
        </p:nvSpPr>
        <p:spPr>
          <a:xfrm>
            <a:off x="339214" y="1825625"/>
            <a:ext cx="7610168" cy="4825898"/>
          </a:xfrm>
        </p:spPr>
        <p:txBody>
          <a:bodyPr>
            <a:noAutofit/>
          </a:bodyPr>
          <a:lstStyle/>
          <a:p>
            <a:pPr marL="742950" indent="-742950">
              <a:buFont typeface="+mj-lt"/>
              <a:buAutoNum type="arabicPeriod"/>
            </a:pPr>
            <a:r>
              <a:rPr lang="en-US" sz="4000" dirty="0" smtClean="0">
                <a:solidFill>
                  <a:schemeClr val="bg1"/>
                </a:solidFill>
              </a:rPr>
              <a:t>Filled 2 containers with 200 mL of water and sand.</a:t>
            </a:r>
          </a:p>
          <a:p>
            <a:pPr marL="742950" indent="-742950">
              <a:buFont typeface="+mj-lt"/>
              <a:buAutoNum type="arabicPeriod"/>
            </a:pPr>
            <a:r>
              <a:rPr lang="en-US" sz="4000" dirty="0" smtClean="0">
                <a:solidFill>
                  <a:schemeClr val="bg1"/>
                </a:solidFill>
              </a:rPr>
              <a:t>Recorded temperature in Celsius with thermometers.</a:t>
            </a:r>
          </a:p>
          <a:p>
            <a:pPr marL="742950" indent="-742950">
              <a:buFont typeface="+mj-lt"/>
              <a:buAutoNum type="arabicPeriod"/>
            </a:pPr>
            <a:r>
              <a:rPr lang="en-US" sz="4000" dirty="0" smtClean="0">
                <a:solidFill>
                  <a:schemeClr val="bg1"/>
                </a:solidFill>
              </a:rPr>
              <a:t>Took readings every minute for 30 minutes (15 with lamp on and 15 with lamp off).</a:t>
            </a:r>
            <a:endParaRPr lang="en-US" sz="4000" dirty="0">
              <a:solidFill>
                <a:schemeClr val="bg1"/>
              </a:solidFill>
            </a:endParaRPr>
          </a:p>
        </p:txBody>
      </p:sp>
      <p:pic>
        <p:nvPicPr>
          <p:cNvPr id="4" name="Picture 3"/>
          <p:cNvPicPr>
            <a:picLocks noChangeAspect="1"/>
          </p:cNvPicPr>
          <p:nvPr/>
        </p:nvPicPr>
        <p:blipFill>
          <a:blip r:embed="rId2"/>
          <a:stretch>
            <a:fillRect/>
          </a:stretch>
        </p:blipFill>
        <p:spPr>
          <a:xfrm>
            <a:off x="8243580" y="231673"/>
            <a:ext cx="3609975" cy="6419850"/>
          </a:xfrm>
          <a:prstGeom prst="rect">
            <a:avLst/>
          </a:prstGeom>
        </p:spPr>
      </p:pic>
    </p:spTree>
    <p:extLst>
      <p:ext uri="{BB962C8B-B14F-4D97-AF65-F5344CB8AC3E}">
        <p14:creationId xmlns:p14="http://schemas.microsoft.com/office/powerpoint/2010/main" val="2549286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Data Collection and Graphing</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4800" dirty="0" smtClean="0">
                <a:solidFill>
                  <a:schemeClr val="bg1"/>
                </a:solidFill>
              </a:rPr>
              <a:t>Record your data and fill in your data table appropriately.</a:t>
            </a:r>
          </a:p>
          <a:p>
            <a:r>
              <a:rPr lang="en-US" sz="4800" dirty="0" smtClean="0">
                <a:solidFill>
                  <a:schemeClr val="bg1"/>
                </a:solidFill>
              </a:rPr>
              <a:t>Plot your data on the graph provided (you may color code if your don’t want to use the key provided).</a:t>
            </a:r>
            <a:endParaRPr lang="en-US" sz="4000" dirty="0">
              <a:solidFill>
                <a:schemeClr val="bg1"/>
              </a:solidFill>
            </a:endParaRPr>
          </a:p>
        </p:txBody>
      </p:sp>
    </p:spTree>
    <p:extLst>
      <p:ext uri="{BB962C8B-B14F-4D97-AF65-F5344CB8AC3E}">
        <p14:creationId xmlns:p14="http://schemas.microsoft.com/office/powerpoint/2010/main" val="3829364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3239"/>
            <a:ext cx="10515600" cy="914401"/>
          </a:xfrm>
        </p:spPr>
        <p:txBody>
          <a:bodyPr>
            <a:normAutofit/>
          </a:bodyPr>
          <a:lstStyle/>
          <a:p>
            <a:r>
              <a:rPr lang="en-US" dirty="0" smtClean="0">
                <a:solidFill>
                  <a:schemeClr val="bg1"/>
                </a:solidFill>
              </a:rPr>
              <a:t>Post Lab Questions</a:t>
            </a:r>
            <a:endParaRPr lang="en-US" dirty="0">
              <a:solidFill>
                <a:schemeClr val="bg1"/>
              </a:solidFill>
            </a:endParaRPr>
          </a:p>
        </p:txBody>
      </p:sp>
      <p:sp>
        <p:nvSpPr>
          <p:cNvPr id="3" name="Content Placeholder 2"/>
          <p:cNvSpPr>
            <a:spLocks noGrp="1"/>
          </p:cNvSpPr>
          <p:nvPr>
            <p:ph idx="1"/>
          </p:nvPr>
        </p:nvSpPr>
        <p:spPr>
          <a:xfrm>
            <a:off x="91440" y="1017640"/>
            <a:ext cx="11968480" cy="5718440"/>
          </a:xfrm>
        </p:spPr>
        <p:txBody>
          <a:bodyPr>
            <a:normAutofit lnSpcReduction="10000"/>
          </a:bodyPr>
          <a:lstStyle/>
          <a:p>
            <a:pPr marL="514350" indent="-514350">
              <a:buFont typeface="+mj-lt"/>
              <a:buAutoNum type="arabicPeriod"/>
            </a:pPr>
            <a:r>
              <a:rPr lang="en-US" sz="3200" dirty="0" smtClean="0">
                <a:solidFill>
                  <a:schemeClr val="bg1"/>
                </a:solidFill>
              </a:rPr>
              <a:t>What were the temperature changes of the sand and the water after 15 minutes under the lamp?</a:t>
            </a:r>
          </a:p>
          <a:p>
            <a:pPr marL="514350" indent="-514350">
              <a:buFont typeface="+mj-lt"/>
              <a:buAutoNum type="arabicPeriod"/>
            </a:pPr>
            <a:r>
              <a:rPr lang="en-US" sz="3200" dirty="0" smtClean="0">
                <a:solidFill>
                  <a:schemeClr val="bg1"/>
                </a:solidFill>
              </a:rPr>
              <a:t>In which substance do you observe the faster increase in temperature?</a:t>
            </a:r>
          </a:p>
          <a:p>
            <a:pPr marL="514350" indent="-514350">
              <a:buFont typeface="+mj-lt"/>
              <a:buAutoNum type="arabicPeriod"/>
            </a:pPr>
            <a:r>
              <a:rPr lang="en-US" sz="3200" dirty="0" smtClean="0">
                <a:solidFill>
                  <a:schemeClr val="bg1"/>
                </a:solidFill>
              </a:rPr>
              <a:t>How many degrees did each substance cool in the 15 minutes after the lamp was turned off?</a:t>
            </a:r>
          </a:p>
          <a:p>
            <a:pPr marL="514350" indent="-514350">
              <a:buFont typeface="+mj-lt"/>
              <a:buAutoNum type="arabicPeriod"/>
            </a:pPr>
            <a:r>
              <a:rPr lang="en-US" sz="3200" dirty="0" smtClean="0">
                <a:solidFill>
                  <a:schemeClr val="bg1"/>
                </a:solidFill>
              </a:rPr>
              <a:t>Which substance retained its heat energy and cooled more slowly?</a:t>
            </a:r>
          </a:p>
          <a:p>
            <a:pPr marL="514350" indent="-514350">
              <a:buFont typeface="+mj-lt"/>
              <a:buAutoNum type="arabicPeriod"/>
            </a:pPr>
            <a:r>
              <a:rPr lang="en-US" sz="3200" dirty="0" smtClean="0">
                <a:solidFill>
                  <a:schemeClr val="bg1"/>
                </a:solidFill>
              </a:rPr>
              <a:t>If the sand and the water received the same amount of heat energy, why were there differences in the heating and cooling rates?</a:t>
            </a:r>
          </a:p>
          <a:p>
            <a:pPr marL="514350" indent="-514350">
              <a:buFont typeface="+mj-lt"/>
              <a:buAutoNum type="arabicPeriod"/>
            </a:pPr>
            <a:r>
              <a:rPr lang="en-US" sz="3200" dirty="0" smtClean="0">
                <a:solidFill>
                  <a:schemeClr val="bg1"/>
                </a:solidFill>
              </a:rPr>
              <a:t>Describe how differences in the rates of heating and cooling of water and sand could cause the climate along the seacoast to differ from that further inland.</a:t>
            </a:r>
          </a:p>
          <a:p>
            <a:pPr marL="514350" indent="-514350">
              <a:buFont typeface="+mj-lt"/>
              <a:buAutoNum type="arabicPeriod"/>
            </a:pPr>
            <a:endParaRPr lang="en-US" dirty="0" smtClean="0"/>
          </a:p>
          <a:p>
            <a:pPr marL="514350" indent="-514350">
              <a:buFont typeface="+mj-lt"/>
              <a:buAutoNum type="arabicPeriod"/>
            </a:pPr>
            <a:endParaRPr lang="en-US" dirty="0" smtClean="0"/>
          </a:p>
          <a:p>
            <a:endParaRPr lang="en-US" dirty="0"/>
          </a:p>
        </p:txBody>
      </p:sp>
    </p:spTree>
    <p:extLst>
      <p:ext uri="{BB962C8B-B14F-4D97-AF65-F5344CB8AC3E}">
        <p14:creationId xmlns:p14="http://schemas.microsoft.com/office/powerpoint/2010/main" val="2438096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Assessing what you learned.</a:t>
            </a:r>
            <a:endParaRPr lang="en-US" dirty="0">
              <a:solidFill>
                <a:schemeClr val="bg1"/>
              </a:solidFill>
            </a:endParaRPr>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sz="3600" dirty="0" smtClean="0">
                <a:solidFill>
                  <a:schemeClr val="bg1"/>
                </a:solidFill>
              </a:rPr>
              <a:t>What do you think would happen to the temperatures of 100 g of gold and water if they were heated in two pans in a 250ᵒF oven for 2 minutes AND why do you think that?</a:t>
            </a:r>
          </a:p>
          <a:p>
            <a:pPr marL="514350" indent="-514350">
              <a:buFont typeface="+mj-lt"/>
              <a:buAutoNum type="arabicPeriod"/>
            </a:pPr>
            <a:r>
              <a:rPr lang="en-US" sz="3600" dirty="0" smtClean="0">
                <a:solidFill>
                  <a:schemeClr val="bg1"/>
                </a:solidFill>
              </a:rPr>
              <a:t>Write a paragraph (4 sentences minimum) about what you did in the activity and explain what your results were, as well as, what you learned. What were some variables that could have altered the results?</a:t>
            </a:r>
            <a:endParaRPr lang="en-US" sz="3600" dirty="0">
              <a:solidFill>
                <a:schemeClr val="bg1"/>
              </a:solidFill>
            </a:endParaRPr>
          </a:p>
        </p:txBody>
      </p:sp>
    </p:spTree>
    <p:extLst>
      <p:ext uri="{BB962C8B-B14F-4D97-AF65-F5344CB8AC3E}">
        <p14:creationId xmlns:p14="http://schemas.microsoft.com/office/powerpoint/2010/main" val="3338314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74127"/>
          </a:xfrm>
        </p:spPr>
        <p:txBody>
          <a:bodyPr/>
          <a:lstStyle/>
          <a:p>
            <a:r>
              <a:rPr lang="en-US" dirty="0" smtClean="0">
                <a:solidFill>
                  <a:schemeClr val="bg1"/>
                </a:solidFill>
              </a:rPr>
              <a:t>Extension (Extra Credit)</a:t>
            </a:r>
            <a:endParaRPr lang="en-US" dirty="0">
              <a:solidFill>
                <a:schemeClr val="bg1"/>
              </a:solidFill>
            </a:endParaRPr>
          </a:p>
        </p:txBody>
      </p:sp>
      <p:sp>
        <p:nvSpPr>
          <p:cNvPr id="3" name="Content Placeholder 2"/>
          <p:cNvSpPr>
            <a:spLocks noGrp="1"/>
          </p:cNvSpPr>
          <p:nvPr>
            <p:ph idx="1"/>
          </p:nvPr>
        </p:nvSpPr>
        <p:spPr>
          <a:xfrm>
            <a:off x="314793" y="1034322"/>
            <a:ext cx="11602387" cy="5823678"/>
          </a:xfrm>
        </p:spPr>
        <p:txBody>
          <a:bodyPr>
            <a:noAutofit/>
          </a:bodyPr>
          <a:lstStyle/>
          <a:p>
            <a:pPr marL="514350" indent="-514350">
              <a:buFont typeface="+mj-lt"/>
              <a:buAutoNum type="arabicPeriod"/>
            </a:pPr>
            <a:r>
              <a:rPr lang="en-US" sz="3600" dirty="0" smtClean="0">
                <a:solidFill>
                  <a:schemeClr val="bg1"/>
                </a:solidFill>
              </a:rPr>
              <a:t>Investigate why more than half of the world’s population lives along the coastline? Make sure the connection is climate/heat transfer related.</a:t>
            </a:r>
          </a:p>
          <a:p>
            <a:pPr marL="514350" indent="-514350">
              <a:buFont typeface="+mj-lt"/>
              <a:buAutoNum type="arabicPeriod"/>
            </a:pPr>
            <a:r>
              <a:rPr lang="en-US" sz="3600" dirty="0" smtClean="0">
                <a:solidFill>
                  <a:schemeClr val="bg1"/>
                </a:solidFill>
              </a:rPr>
              <a:t>Because of the climate of the Great American Desert, far from oceans, what hardships did the pioneers endure on wagon trains of the 1800’s? Specifically the Oregon Trail or California Trail.</a:t>
            </a:r>
          </a:p>
          <a:p>
            <a:pPr marL="514350" indent="-514350">
              <a:buFont typeface="+mj-lt"/>
              <a:buAutoNum type="arabicPeriod"/>
            </a:pPr>
            <a:r>
              <a:rPr lang="en-US" sz="3600" dirty="0" smtClean="0">
                <a:solidFill>
                  <a:schemeClr val="bg1"/>
                </a:solidFill>
              </a:rPr>
              <a:t>Compare the livelihoods of a coastal Native American tribe with that of an interior tribe. How were these tribes’ methods of finding sustenance and their customs influenced by the climate?</a:t>
            </a:r>
            <a:endParaRPr lang="en-US" sz="3600" dirty="0">
              <a:solidFill>
                <a:schemeClr val="bg1"/>
              </a:solidFill>
            </a:endParaRPr>
          </a:p>
        </p:txBody>
      </p:sp>
    </p:spTree>
    <p:extLst>
      <p:ext uri="{BB962C8B-B14F-4D97-AF65-F5344CB8AC3E}">
        <p14:creationId xmlns:p14="http://schemas.microsoft.com/office/powerpoint/2010/main" val="1121530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1119</TotalTime>
  <Words>547</Words>
  <Application>Microsoft Office PowerPoint</Application>
  <PresentationFormat>Widescreen</PresentationFormat>
  <Paragraphs>33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How Water Holds Heat Demo/Activity #20</vt:lpstr>
      <vt:lpstr>Get Started Now (new sheet)</vt:lpstr>
      <vt:lpstr>Get Started Now (same sheet as yesterday)</vt:lpstr>
      <vt:lpstr>What is Specific Heat?</vt:lpstr>
      <vt:lpstr>Set Up and Data Collection</vt:lpstr>
      <vt:lpstr>Data Collection and Graphing</vt:lpstr>
      <vt:lpstr>Post Lab Questions</vt:lpstr>
      <vt:lpstr>Assessing what you learned.</vt:lpstr>
      <vt:lpstr>Extension (Extra Credit)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Water Holds Heat</dc:title>
  <dc:creator>Spence Ford</dc:creator>
  <cp:lastModifiedBy>Ford, Spence</cp:lastModifiedBy>
  <cp:revision>13</cp:revision>
  <dcterms:created xsi:type="dcterms:W3CDTF">2017-02-27T01:40:33Z</dcterms:created>
  <dcterms:modified xsi:type="dcterms:W3CDTF">2017-02-28T21:43:55Z</dcterms:modified>
</cp:coreProperties>
</file>