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79" r:id="rId5"/>
    <p:sldId id="259" r:id="rId6"/>
    <p:sldId id="272" r:id="rId7"/>
    <p:sldId id="263" r:id="rId8"/>
    <p:sldId id="264" r:id="rId9"/>
    <p:sldId id="265" r:id="rId10"/>
    <p:sldId id="266" r:id="rId11"/>
    <p:sldId id="267" r:id="rId12"/>
    <p:sldId id="268" r:id="rId13"/>
    <p:sldId id="269" r:id="rId14"/>
    <p:sldId id="270" r:id="rId15"/>
    <p:sldId id="271" r:id="rId16"/>
    <p:sldId id="273" r:id="rId17"/>
    <p:sldId id="260" r:id="rId18"/>
    <p:sldId id="261" r:id="rId19"/>
    <p:sldId id="280" r:id="rId20"/>
    <p:sldId id="282" r:id="rId21"/>
    <p:sldId id="283" r:id="rId22"/>
    <p:sldId id="284" r:id="rId23"/>
    <p:sldId id="286" r:id="rId24"/>
    <p:sldId id="285" r:id="rId25"/>
    <p:sldId id="292" r:id="rId26"/>
    <p:sldId id="289" r:id="rId27"/>
    <p:sldId id="291" r:id="rId28"/>
    <p:sldId id="290" r:id="rId29"/>
    <p:sldId id="287"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64" autoAdjust="0"/>
    <p:restoredTop sz="94660"/>
  </p:normalViewPr>
  <p:slideViewPr>
    <p:cSldViewPr>
      <p:cViewPr varScale="1">
        <p:scale>
          <a:sx n="70" d="100"/>
          <a:sy n="70" d="100"/>
        </p:scale>
        <p:origin x="17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0984591-E331-4439-8A32-3EE5B1962F4E}" type="datetimeFigureOut">
              <a:rPr lang="en-US" smtClean="0"/>
              <a:t>5/9/2017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0DD9233-5037-47C8-B9AB-D26BC60CA216}" type="slidenum">
              <a:rPr lang="en-US" smtClean="0"/>
              <a:t>‹#›</a:t>
            </a:fld>
            <a:endParaRPr lang="en-US"/>
          </a:p>
        </p:txBody>
      </p:sp>
    </p:spTree>
    <p:extLst>
      <p:ext uri="{BB962C8B-B14F-4D97-AF65-F5344CB8AC3E}">
        <p14:creationId xmlns:p14="http://schemas.microsoft.com/office/powerpoint/2010/main" val="280646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introduce the essential question and the standards aligned to the essential question.</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1</a:t>
            </a:fld>
            <a:endParaRPr lang="en-US"/>
          </a:p>
        </p:txBody>
      </p:sp>
    </p:spTree>
    <p:extLst>
      <p:ext uri="{BB962C8B-B14F-4D97-AF65-F5344CB8AC3E}">
        <p14:creationId xmlns:p14="http://schemas.microsoft.com/office/powerpoint/2010/main" val="3867454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will present the slide and students will draw and identify the type of moon phase seen when the Sun, Moon, and Earth are in the positions shown. Before showing the answer, the teacher may want to question students to see if they can determine how much of the moon will be seen.</a:t>
            </a:r>
          </a:p>
        </p:txBody>
      </p:sp>
      <p:sp>
        <p:nvSpPr>
          <p:cNvPr id="4" name="Slide Number Placeholder 3"/>
          <p:cNvSpPr>
            <a:spLocks noGrp="1"/>
          </p:cNvSpPr>
          <p:nvPr>
            <p:ph type="sldNum" sz="quarter" idx="10"/>
          </p:nvPr>
        </p:nvSpPr>
        <p:spPr/>
        <p:txBody>
          <a:bodyPr/>
          <a:lstStyle/>
          <a:p>
            <a:fld id="{F0DD9233-5037-47C8-B9AB-D26BC60CA216}" type="slidenum">
              <a:rPr lang="en-US" smtClean="0"/>
              <a:t>10</a:t>
            </a:fld>
            <a:endParaRPr lang="en-US"/>
          </a:p>
        </p:txBody>
      </p:sp>
    </p:spTree>
    <p:extLst>
      <p:ext uri="{BB962C8B-B14F-4D97-AF65-F5344CB8AC3E}">
        <p14:creationId xmlns:p14="http://schemas.microsoft.com/office/powerpoint/2010/main" val="3234394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will present the slide and students will draw and identify the type of moon phase seen when the Sun, Moon, and Earth are in the positions shown. Before showing the answer, the teacher may want to question students to see if they can determine how much of the moon will be seen.</a:t>
            </a:r>
          </a:p>
        </p:txBody>
      </p:sp>
      <p:sp>
        <p:nvSpPr>
          <p:cNvPr id="4" name="Slide Number Placeholder 3"/>
          <p:cNvSpPr>
            <a:spLocks noGrp="1"/>
          </p:cNvSpPr>
          <p:nvPr>
            <p:ph type="sldNum" sz="quarter" idx="10"/>
          </p:nvPr>
        </p:nvSpPr>
        <p:spPr/>
        <p:txBody>
          <a:bodyPr/>
          <a:lstStyle/>
          <a:p>
            <a:fld id="{F0DD9233-5037-47C8-B9AB-D26BC60CA216}" type="slidenum">
              <a:rPr lang="en-US" smtClean="0"/>
              <a:t>11</a:t>
            </a:fld>
            <a:endParaRPr lang="en-US"/>
          </a:p>
        </p:txBody>
      </p:sp>
    </p:spTree>
    <p:extLst>
      <p:ext uri="{BB962C8B-B14F-4D97-AF65-F5344CB8AC3E}">
        <p14:creationId xmlns:p14="http://schemas.microsoft.com/office/powerpoint/2010/main" val="3840288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will present the slide and students will draw and identify the type of moon phase seen when the Sun, Moon, and Earth are in the positions shown. Before showing the answer, the teacher may want to question students to see if they can determine how much of the moon will be seen.</a:t>
            </a:r>
          </a:p>
        </p:txBody>
      </p:sp>
      <p:sp>
        <p:nvSpPr>
          <p:cNvPr id="4" name="Slide Number Placeholder 3"/>
          <p:cNvSpPr>
            <a:spLocks noGrp="1"/>
          </p:cNvSpPr>
          <p:nvPr>
            <p:ph type="sldNum" sz="quarter" idx="10"/>
          </p:nvPr>
        </p:nvSpPr>
        <p:spPr/>
        <p:txBody>
          <a:bodyPr/>
          <a:lstStyle/>
          <a:p>
            <a:fld id="{F0DD9233-5037-47C8-B9AB-D26BC60CA216}" type="slidenum">
              <a:rPr lang="en-US" smtClean="0"/>
              <a:t>12</a:t>
            </a:fld>
            <a:endParaRPr lang="en-US"/>
          </a:p>
        </p:txBody>
      </p:sp>
    </p:spTree>
    <p:extLst>
      <p:ext uri="{BB962C8B-B14F-4D97-AF65-F5344CB8AC3E}">
        <p14:creationId xmlns:p14="http://schemas.microsoft.com/office/powerpoint/2010/main" val="2516674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will present the slide and students will draw and identify the type of moon phase seen when the Sun, Moon, and Earth are in the positions shown. Before showing the answer, the teacher may want to question students to see if they can determine how much of the moon will be seen.</a:t>
            </a:r>
          </a:p>
        </p:txBody>
      </p:sp>
      <p:sp>
        <p:nvSpPr>
          <p:cNvPr id="4" name="Slide Number Placeholder 3"/>
          <p:cNvSpPr>
            <a:spLocks noGrp="1"/>
          </p:cNvSpPr>
          <p:nvPr>
            <p:ph type="sldNum" sz="quarter" idx="10"/>
          </p:nvPr>
        </p:nvSpPr>
        <p:spPr/>
        <p:txBody>
          <a:bodyPr/>
          <a:lstStyle/>
          <a:p>
            <a:fld id="{F0DD9233-5037-47C8-B9AB-D26BC60CA216}" type="slidenum">
              <a:rPr lang="en-US" smtClean="0"/>
              <a:t>13</a:t>
            </a:fld>
            <a:endParaRPr lang="en-US"/>
          </a:p>
        </p:txBody>
      </p:sp>
    </p:spTree>
    <p:extLst>
      <p:ext uri="{BB962C8B-B14F-4D97-AF65-F5344CB8AC3E}">
        <p14:creationId xmlns:p14="http://schemas.microsoft.com/office/powerpoint/2010/main" val="3808107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will present the slide and students will draw and identify the type of moon phase seen when the Sun, Moon, and Earth are in the positions shown. Before showing the answer, the teacher may want to question students to see if they can determine how much of the moon will be seen.</a:t>
            </a:r>
          </a:p>
        </p:txBody>
      </p:sp>
      <p:sp>
        <p:nvSpPr>
          <p:cNvPr id="4" name="Slide Number Placeholder 3"/>
          <p:cNvSpPr>
            <a:spLocks noGrp="1"/>
          </p:cNvSpPr>
          <p:nvPr>
            <p:ph type="sldNum" sz="quarter" idx="10"/>
          </p:nvPr>
        </p:nvSpPr>
        <p:spPr/>
        <p:txBody>
          <a:bodyPr/>
          <a:lstStyle/>
          <a:p>
            <a:fld id="{F0DD9233-5037-47C8-B9AB-D26BC60CA216}" type="slidenum">
              <a:rPr lang="en-US" smtClean="0"/>
              <a:t>14</a:t>
            </a:fld>
            <a:endParaRPr lang="en-US"/>
          </a:p>
        </p:txBody>
      </p:sp>
    </p:spTree>
    <p:extLst>
      <p:ext uri="{BB962C8B-B14F-4D97-AF65-F5344CB8AC3E}">
        <p14:creationId xmlns:p14="http://schemas.microsoft.com/office/powerpoint/2010/main" val="609243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will present the slide and students will draw and identify the type of moon phase seen when the Sun, Moon, and Earth are in the positions shown. Before showing the answer, the teacher may want to question students to see if they can determine how much of the moon will be seen.</a:t>
            </a:r>
          </a:p>
        </p:txBody>
      </p:sp>
      <p:sp>
        <p:nvSpPr>
          <p:cNvPr id="4" name="Slide Number Placeholder 3"/>
          <p:cNvSpPr>
            <a:spLocks noGrp="1"/>
          </p:cNvSpPr>
          <p:nvPr>
            <p:ph type="sldNum" sz="quarter" idx="10"/>
          </p:nvPr>
        </p:nvSpPr>
        <p:spPr/>
        <p:txBody>
          <a:bodyPr/>
          <a:lstStyle/>
          <a:p>
            <a:fld id="{F0DD9233-5037-47C8-B9AB-D26BC60CA216}" type="slidenum">
              <a:rPr lang="en-US" smtClean="0"/>
              <a:t>15</a:t>
            </a:fld>
            <a:endParaRPr lang="en-US"/>
          </a:p>
        </p:txBody>
      </p:sp>
    </p:spTree>
    <p:extLst>
      <p:ext uri="{BB962C8B-B14F-4D97-AF65-F5344CB8AC3E}">
        <p14:creationId xmlns:p14="http://schemas.microsoft.com/office/powerpoint/2010/main" val="3900262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can use the diagram to illustrate other ways to view the phases of</a:t>
            </a:r>
            <a:r>
              <a:rPr lang="en-US" baseline="0" dirty="0" smtClean="0"/>
              <a:t> the moon</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16</a:t>
            </a:fld>
            <a:endParaRPr lang="en-US"/>
          </a:p>
        </p:txBody>
      </p:sp>
    </p:spTree>
    <p:extLst>
      <p:ext uri="{BB962C8B-B14F-4D97-AF65-F5344CB8AC3E}">
        <p14:creationId xmlns:p14="http://schemas.microsoft.com/office/powerpoint/2010/main" val="2893777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can use the diagram to illustrate other ways to view the phases of the moon</a:t>
            </a:r>
          </a:p>
        </p:txBody>
      </p:sp>
      <p:sp>
        <p:nvSpPr>
          <p:cNvPr id="4" name="Slide Number Placeholder 3"/>
          <p:cNvSpPr>
            <a:spLocks noGrp="1"/>
          </p:cNvSpPr>
          <p:nvPr>
            <p:ph type="sldNum" sz="quarter" idx="10"/>
          </p:nvPr>
        </p:nvSpPr>
        <p:spPr/>
        <p:txBody>
          <a:bodyPr/>
          <a:lstStyle/>
          <a:p>
            <a:fld id="{F0DD9233-5037-47C8-B9AB-D26BC60CA216}" type="slidenum">
              <a:rPr lang="en-US" smtClean="0"/>
              <a:t>17</a:t>
            </a:fld>
            <a:endParaRPr lang="en-US"/>
          </a:p>
        </p:txBody>
      </p:sp>
    </p:spTree>
    <p:extLst>
      <p:ext uri="{BB962C8B-B14F-4D97-AF65-F5344CB8AC3E}">
        <p14:creationId xmlns:p14="http://schemas.microsoft.com/office/powerpoint/2010/main" val="3815674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will present the first</a:t>
            </a:r>
            <a:r>
              <a:rPr lang="en-US" baseline="0" dirty="0" smtClean="0"/>
              <a:t> text box for “waxing” and pose the question to the class, “what is increasing in size?” Give students a chance to answer and if needed, let students discuss it briefly (30 seconds or less) with an elbow partner. Based on the diagram, the students should conclude that the amount of the moon reflecting the sun (amount lit) is increasing. Pull up the next text box and do the same. This time it should take less time for the students to answer the question. The amount of the moon reflecting the sun’s light (amount of the moon lit) is decreasing in size. The teacher may want students to record this information on their phases of the moon diagram.</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18</a:t>
            </a:fld>
            <a:endParaRPr lang="en-US"/>
          </a:p>
        </p:txBody>
      </p:sp>
    </p:spTree>
    <p:extLst>
      <p:ext uri="{BB962C8B-B14F-4D97-AF65-F5344CB8AC3E}">
        <p14:creationId xmlns:p14="http://schemas.microsoft.com/office/powerpoint/2010/main" val="4259935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D9233-5037-47C8-B9AB-D26BC60CA216}" type="slidenum">
              <a:rPr lang="en-US" smtClean="0"/>
              <a:t>19</a:t>
            </a:fld>
            <a:endParaRPr lang="en-US"/>
          </a:p>
        </p:txBody>
      </p:sp>
    </p:spTree>
    <p:extLst>
      <p:ext uri="{BB962C8B-B14F-4D97-AF65-F5344CB8AC3E}">
        <p14:creationId xmlns:p14="http://schemas.microsoft.com/office/powerpoint/2010/main" val="345212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Introduce Phases of the Moon</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2</a:t>
            </a:fld>
            <a:endParaRPr lang="en-US"/>
          </a:p>
        </p:txBody>
      </p:sp>
    </p:spTree>
    <p:extLst>
      <p:ext uri="{BB962C8B-B14F-4D97-AF65-F5344CB8AC3E}">
        <p14:creationId xmlns:p14="http://schemas.microsoft.com/office/powerpoint/2010/main" val="2291749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use the diagrams to demonstrate that the Earth’s orbit plane is different from the moon’s orbit plane; therefore, the moon is not always in the position to cause eclipses.</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20</a:t>
            </a:fld>
            <a:endParaRPr lang="en-US"/>
          </a:p>
        </p:txBody>
      </p:sp>
    </p:spTree>
    <p:extLst>
      <p:ext uri="{BB962C8B-B14F-4D97-AF65-F5344CB8AC3E}">
        <p14:creationId xmlns:p14="http://schemas.microsoft.com/office/powerpoint/2010/main" val="1260654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start off by reading the statement “there are two types of eclipses”. Ask the class or call on students to identify the two types of eclipses. Once students have responded, click to reveal the two eclipses.</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21</a:t>
            </a:fld>
            <a:endParaRPr lang="en-US"/>
          </a:p>
        </p:txBody>
      </p:sp>
    </p:spTree>
    <p:extLst>
      <p:ext uri="{BB962C8B-B14F-4D97-AF65-F5344CB8AC3E}">
        <p14:creationId xmlns:p14="http://schemas.microsoft.com/office/powerpoint/2010/main" val="3342433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characteristics of a solar eclipse on the slide while the students describe a solar eclipse on their notes.</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22</a:t>
            </a:fld>
            <a:endParaRPr lang="en-US"/>
          </a:p>
        </p:txBody>
      </p:sp>
    </p:spTree>
    <p:extLst>
      <p:ext uri="{BB962C8B-B14F-4D97-AF65-F5344CB8AC3E}">
        <p14:creationId xmlns:p14="http://schemas.microsoft.com/office/powerpoint/2010/main" val="2686677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a:t>
            </a:r>
            <a:r>
              <a:rPr lang="en-US" baseline="0" dirty="0" smtClean="0"/>
              <a:t> the diagrams to illustrate the position of the Earth, Sun, and Moon during a solar eclipse. Be sure to discuss how and why only parts of the Earth experience the total and partial solar eclipse.</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23</a:t>
            </a:fld>
            <a:endParaRPr lang="en-US"/>
          </a:p>
        </p:txBody>
      </p:sp>
    </p:spTree>
    <p:extLst>
      <p:ext uri="{BB962C8B-B14F-4D97-AF65-F5344CB8AC3E}">
        <p14:creationId xmlns:p14="http://schemas.microsoft.com/office/powerpoint/2010/main" val="3755462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show the animations of a solar eclipse to reinforce the concept.</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24</a:t>
            </a:fld>
            <a:endParaRPr lang="en-US"/>
          </a:p>
        </p:txBody>
      </p:sp>
    </p:spTree>
    <p:extLst>
      <p:ext uri="{BB962C8B-B14F-4D97-AF65-F5344CB8AC3E}">
        <p14:creationId xmlns:p14="http://schemas.microsoft.com/office/powerpoint/2010/main" val="3891961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D9233-5037-47C8-B9AB-D26BC60CA216}" type="slidenum">
              <a:rPr lang="en-US" smtClean="0"/>
              <a:t>25</a:t>
            </a:fld>
            <a:endParaRPr lang="en-US"/>
          </a:p>
        </p:txBody>
      </p:sp>
    </p:spTree>
    <p:extLst>
      <p:ext uri="{BB962C8B-B14F-4D97-AF65-F5344CB8AC3E}">
        <p14:creationId xmlns:p14="http://schemas.microsoft.com/office/powerpoint/2010/main" val="269020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characteristics of a lunar eclipse on the slide while the students describe a lunar eclipse on their notes.</a:t>
            </a:r>
          </a:p>
        </p:txBody>
      </p:sp>
      <p:sp>
        <p:nvSpPr>
          <p:cNvPr id="4" name="Slide Number Placeholder 3"/>
          <p:cNvSpPr>
            <a:spLocks noGrp="1"/>
          </p:cNvSpPr>
          <p:nvPr>
            <p:ph type="sldNum" sz="quarter" idx="10"/>
          </p:nvPr>
        </p:nvSpPr>
        <p:spPr/>
        <p:txBody>
          <a:bodyPr/>
          <a:lstStyle/>
          <a:p>
            <a:fld id="{F0DD9233-5037-47C8-B9AB-D26BC60CA216}" type="slidenum">
              <a:rPr lang="en-US" smtClean="0"/>
              <a:t>26</a:t>
            </a:fld>
            <a:endParaRPr lang="en-US"/>
          </a:p>
        </p:txBody>
      </p:sp>
    </p:spTree>
    <p:extLst>
      <p:ext uri="{BB962C8B-B14F-4D97-AF65-F5344CB8AC3E}">
        <p14:creationId xmlns:p14="http://schemas.microsoft.com/office/powerpoint/2010/main" val="737841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diagrams to illustrate the position of the Earth, Sun, and Moon during a lunar eclipse. Be sure to discuss how and why only parts of the Earth experience the total and partial lunar eclipse.</a:t>
            </a:r>
          </a:p>
        </p:txBody>
      </p:sp>
      <p:sp>
        <p:nvSpPr>
          <p:cNvPr id="4" name="Slide Number Placeholder 3"/>
          <p:cNvSpPr>
            <a:spLocks noGrp="1"/>
          </p:cNvSpPr>
          <p:nvPr>
            <p:ph type="sldNum" sz="quarter" idx="10"/>
          </p:nvPr>
        </p:nvSpPr>
        <p:spPr/>
        <p:txBody>
          <a:bodyPr/>
          <a:lstStyle/>
          <a:p>
            <a:fld id="{F0DD9233-5037-47C8-B9AB-D26BC60CA216}" type="slidenum">
              <a:rPr lang="en-US" smtClean="0"/>
              <a:t>27</a:t>
            </a:fld>
            <a:endParaRPr lang="en-US"/>
          </a:p>
        </p:txBody>
      </p:sp>
    </p:spTree>
    <p:extLst>
      <p:ext uri="{BB962C8B-B14F-4D97-AF65-F5344CB8AC3E}">
        <p14:creationId xmlns:p14="http://schemas.microsoft.com/office/powerpoint/2010/main" val="2840036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show the animations of a lunar eclipse to reinforce the concept.</a:t>
            </a:r>
          </a:p>
        </p:txBody>
      </p:sp>
      <p:sp>
        <p:nvSpPr>
          <p:cNvPr id="4" name="Slide Number Placeholder 3"/>
          <p:cNvSpPr>
            <a:spLocks noGrp="1"/>
          </p:cNvSpPr>
          <p:nvPr>
            <p:ph type="sldNum" sz="quarter" idx="10"/>
          </p:nvPr>
        </p:nvSpPr>
        <p:spPr/>
        <p:txBody>
          <a:bodyPr/>
          <a:lstStyle/>
          <a:p>
            <a:fld id="{F0DD9233-5037-47C8-B9AB-D26BC60CA216}" type="slidenum">
              <a:rPr lang="en-US" smtClean="0"/>
              <a:t>28</a:t>
            </a:fld>
            <a:endParaRPr lang="en-US"/>
          </a:p>
        </p:txBody>
      </p:sp>
    </p:spTree>
    <p:extLst>
      <p:ext uri="{BB962C8B-B14F-4D97-AF65-F5344CB8AC3E}">
        <p14:creationId xmlns:p14="http://schemas.microsoft.com/office/powerpoint/2010/main" val="2797429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slide to review the differences between a solar eclipse and a lunar eclipse.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29</a:t>
            </a:fld>
            <a:endParaRPr lang="en-US"/>
          </a:p>
        </p:txBody>
      </p:sp>
    </p:spTree>
    <p:extLst>
      <p:ext uri="{BB962C8B-B14F-4D97-AF65-F5344CB8AC3E}">
        <p14:creationId xmlns:p14="http://schemas.microsoft.com/office/powerpoint/2010/main" val="423007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presents the information on the slide while the students “describe the changes that occur in the moon known as phases” and “why the moon looks lit” on their notes.</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3</a:t>
            </a:fld>
            <a:endParaRPr lang="en-US"/>
          </a:p>
        </p:txBody>
      </p:sp>
    </p:spTree>
    <p:extLst>
      <p:ext uri="{BB962C8B-B14F-4D97-AF65-F5344CB8AC3E}">
        <p14:creationId xmlns:p14="http://schemas.microsoft.com/office/powerpoint/2010/main" val="405997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will show the students an animation illustrating why we see phases</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4</a:t>
            </a:fld>
            <a:endParaRPr lang="en-US"/>
          </a:p>
        </p:txBody>
      </p:sp>
    </p:spTree>
    <p:extLst>
      <p:ext uri="{BB962C8B-B14F-4D97-AF65-F5344CB8AC3E}">
        <p14:creationId xmlns:p14="http://schemas.microsoft.com/office/powerpoint/2010/main" val="73596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will present the information from the slide while the students record “what causes moon phases”, “why is the same side of the moon always facing the Earth”, and “can the moon be seen during the day? Explain” on their notes.</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5</a:t>
            </a:fld>
            <a:endParaRPr lang="en-US"/>
          </a:p>
        </p:txBody>
      </p:sp>
    </p:spTree>
    <p:extLst>
      <p:ext uri="{BB962C8B-B14F-4D97-AF65-F5344CB8AC3E}">
        <p14:creationId xmlns:p14="http://schemas.microsoft.com/office/powerpoint/2010/main" val="1221658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D9233-5037-47C8-B9AB-D26BC60CA216}" type="slidenum">
              <a:rPr lang="en-US" smtClean="0"/>
              <a:t>6</a:t>
            </a:fld>
            <a:endParaRPr lang="en-US"/>
          </a:p>
        </p:txBody>
      </p:sp>
    </p:spTree>
    <p:extLst>
      <p:ext uri="{BB962C8B-B14F-4D97-AF65-F5344CB8AC3E}">
        <p14:creationId xmlns:p14="http://schemas.microsoft.com/office/powerpoint/2010/main" val="979346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go over the general diagram that will be used on the Phases of the Moon Notes. The teacher may want students to identify somewhere on the map the “dark side away from the sun” and the “side reflecting sunlight”</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7</a:t>
            </a:fld>
            <a:endParaRPr lang="en-US"/>
          </a:p>
        </p:txBody>
      </p:sp>
    </p:spTree>
    <p:extLst>
      <p:ext uri="{BB962C8B-B14F-4D97-AF65-F5344CB8AC3E}">
        <p14:creationId xmlns:p14="http://schemas.microsoft.com/office/powerpoint/2010/main" val="286820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will present the slide and students will draw and identify the type of</a:t>
            </a:r>
            <a:r>
              <a:rPr lang="en-US" baseline="0" dirty="0" smtClean="0"/>
              <a:t> moon phase seen when the Sun, Moon, and Earth are in the positions shown. Before showing the answer, the teacher may want to question students to see if they can determine how much of the moon will be seen.</a:t>
            </a:r>
            <a:endParaRPr lang="en-US" dirty="0"/>
          </a:p>
        </p:txBody>
      </p:sp>
      <p:sp>
        <p:nvSpPr>
          <p:cNvPr id="4" name="Slide Number Placeholder 3"/>
          <p:cNvSpPr>
            <a:spLocks noGrp="1"/>
          </p:cNvSpPr>
          <p:nvPr>
            <p:ph type="sldNum" sz="quarter" idx="10"/>
          </p:nvPr>
        </p:nvSpPr>
        <p:spPr/>
        <p:txBody>
          <a:bodyPr/>
          <a:lstStyle/>
          <a:p>
            <a:fld id="{F0DD9233-5037-47C8-B9AB-D26BC60CA216}" type="slidenum">
              <a:rPr lang="en-US" smtClean="0"/>
              <a:t>8</a:t>
            </a:fld>
            <a:endParaRPr lang="en-US"/>
          </a:p>
        </p:txBody>
      </p:sp>
    </p:spTree>
    <p:extLst>
      <p:ext uri="{BB962C8B-B14F-4D97-AF65-F5344CB8AC3E}">
        <p14:creationId xmlns:p14="http://schemas.microsoft.com/office/powerpoint/2010/main" val="3977334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will present the slide and students will draw and identify the type of moon phase seen when the Sun, Moon, and Earth are in the positions shown. Before showing the answer, the teacher may want to question students to see if they can determine how much of the moon will be seen.</a:t>
            </a:r>
          </a:p>
        </p:txBody>
      </p:sp>
      <p:sp>
        <p:nvSpPr>
          <p:cNvPr id="4" name="Slide Number Placeholder 3"/>
          <p:cNvSpPr>
            <a:spLocks noGrp="1"/>
          </p:cNvSpPr>
          <p:nvPr>
            <p:ph type="sldNum" sz="quarter" idx="10"/>
          </p:nvPr>
        </p:nvSpPr>
        <p:spPr/>
        <p:txBody>
          <a:bodyPr/>
          <a:lstStyle/>
          <a:p>
            <a:fld id="{F0DD9233-5037-47C8-B9AB-D26BC60CA216}" type="slidenum">
              <a:rPr lang="en-US" smtClean="0"/>
              <a:t>9</a:t>
            </a:fld>
            <a:endParaRPr lang="en-US"/>
          </a:p>
        </p:txBody>
      </p:sp>
    </p:spTree>
    <p:extLst>
      <p:ext uri="{BB962C8B-B14F-4D97-AF65-F5344CB8AC3E}">
        <p14:creationId xmlns:p14="http://schemas.microsoft.com/office/powerpoint/2010/main" val="313938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112DD-F188-4D76-83BB-74C61EC0AC3A}"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3624245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112DD-F188-4D76-83BB-74C61EC0AC3A}"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26836872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112DD-F188-4D76-83BB-74C61EC0AC3A}"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779964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112DD-F188-4D76-83BB-74C61EC0AC3A}"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23638618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112DD-F188-4D76-83BB-74C61EC0AC3A}"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25129456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112DD-F188-4D76-83BB-74C61EC0AC3A}"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33492430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112DD-F188-4D76-83BB-74C61EC0AC3A}" type="datetimeFigureOut">
              <a:rPr lang="en-US" smtClean="0"/>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3797330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112DD-F188-4D76-83BB-74C61EC0AC3A}"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12200552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112DD-F188-4D76-83BB-74C61EC0AC3A}"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14169016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112DD-F188-4D76-83BB-74C61EC0AC3A}"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8872444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112DD-F188-4D76-83BB-74C61EC0AC3A}"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B8E8-F357-4A20-B973-5792A6A586E7}" type="slidenum">
              <a:rPr lang="en-US" smtClean="0"/>
              <a:t>‹#›</a:t>
            </a:fld>
            <a:endParaRPr lang="en-US"/>
          </a:p>
        </p:txBody>
      </p:sp>
    </p:spTree>
    <p:extLst>
      <p:ext uri="{BB962C8B-B14F-4D97-AF65-F5344CB8AC3E}">
        <p14:creationId xmlns:p14="http://schemas.microsoft.com/office/powerpoint/2010/main" val="9024372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4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112DD-F188-4D76-83BB-74C61EC0AC3A}" type="datetimeFigureOut">
              <a:rPr lang="en-US" smtClean="0"/>
              <a:t>5/9/2017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7B8E8-F357-4A20-B973-5792A6A586E7}" type="slidenum">
              <a:rPr lang="en-US" smtClean="0"/>
              <a:t>‹#›</a:t>
            </a:fld>
            <a:endParaRPr lang="en-US"/>
          </a:p>
        </p:txBody>
      </p:sp>
    </p:spTree>
    <p:extLst>
      <p:ext uri="{BB962C8B-B14F-4D97-AF65-F5344CB8AC3E}">
        <p14:creationId xmlns:p14="http://schemas.microsoft.com/office/powerpoint/2010/main" val="3238177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hyperlink" Target="http://ww2.valdosta.edu/~cbarnbau/astro_demos/frameset_moon.html"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www.classzone.com/books/earth_science/terc/content/visualizations/es2505/es2505page01.cfm?chapter_no=visualizati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2.valdosta.edu/~cbarnbau/astro_demos/frameset_moon.html"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www.neok12.com/video/Eclipse/zX027e52507b754877644063.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2.valdosta.edu/~cbarnbau/astro_demos/frameset_moon.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47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5105400" cy="3200400"/>
          </a:xfrm>
        </p:spPr>
        <p:txBody>
          <a:bodyPr>
            <a:noAutofit/>
          </a:bodyPr>
          <a:lstStyle/>
          <a:p>
            <a:r>
              <a:rPr lang="en-US" b="1" dirty="0" smtClean="0">
                <a:latin typeface="Garamond" panose="02020404030301010803" pitchFamily="18" charset="0"/>
              </a:rPr>
              <a:t>Essential Question:</a:t>
            </a:r>
            <a:br>
              <a:rPr lang="en-US" b="1" dirty="0" smtClean="0">
                <a:latin typeface="Garamond" panose="02020404030301010803" pitchFamily="18" charset="0"/>
              </a:rPr>
            </a:br>
            <a:r>
              <a:rPr lang="en-US" sz="1600" b="1" dirty="0" smtClean="0">
                <a:latin typeface="Garamond" panose="02020404030301010803" pitchFamily="18" charset="0"/>
              </a:rPr>
              <a:t/>
            </a:r>
            <a:br>
              <a:rPr lang="en-US" sz="1600" b="1" dirty="0" smtClean="0">
                <a:latin typeface="Garamond" panose="02020404030301010803" pitchFamily="18" charset="0"/>
              </a:rPr>
            </a:br>
            <a:r>
              <a:rPr lang="en-US" b="1" dirty="0" smtClean="0">
                <a:latin typeface="Garamond" panose="02020404030301010803" pitchFamily="18" charset="0"/>
              </a:rPr>
              <a:t>How does the position of the sun, earth, and moon affect each other?</a:t>
            </a:r>
            <a:endParaRPr lang="en-US" b="1" dirty="0">
              <a:latin typeface="Garamond" panose="02020404030301010803" pitchFamily="18" charset="0"/>
            </a:endParaRPr>
          </a:p>
        </p:txBody>
      </p:sp>
      <p:sp>
        <p:nvSpPr>
          <p:cNvPr id="3" name="Subtitle 2"/>
          <p:cNvSpPr>
            <a:spLocks noGrp="1"/>
          </p:cNvSpPr>
          <p:nvPr>
            <p:ph type="subTitle" idx="1"/>
          </p:nvPr>
        </p:nvSpPr>
        <p:spPr>
          <a:xfrm>
            <a:off x="228600" y="4114800"/>
            <a:ext cx="4953000" cy="2732310"/>
          </a:xfrm>
        </p:spPr>
        <p:txBody>
          <a:bodyPr>
            <a:normAutofit fontScale="85000" lnSpcReduction="20000"/>
          </a:bodyPr>
          <a:lstStyle/>
          <a:p>
            <a:pPr algn="l"/>
            <a:r>
              <a:rPr lang="en-US" sz="3000" b="1" dirty="0" smtClean="0">
                <a:solidFill>
                  <a:schemeClr val="tx1"/>
                </a:solidFill>
              </a:rPr>
              <a:t>S6E2a. Demonstrate the phases of the moon by showing the alignment of the earth, moon, and sun.</a:t>
            </a:r>
            <a:r>
              <a:rPr lang="en-US" b="1" dirty="0" smtClean="0">
                <a:solidFill>
                  <a:schemeClr val="tx1"/>
                </a:solidFill>
              </a:rPr>
              <a:t/>
            </a:r>
            <a:br>
              <a:rPr lang="en-US" b="1" dirty="0" smtClean="0">
                <a:solidFill>
                  <a:schemeClr val="tx1"/>
                </a:solidFill>
              </a:rPr>
            </a:br>
            <a:endParaRPr lang="en-US" sz="3000" b="1" dirty="0" smtClean="0">
              <a:solidFill>
                <a:schemeClr val="tx1"/>
              </a:solidFill>
            </a:endParaRPr>
          </a:p>
          <a:p>
            <a:pPr algn="l"/>
            <a:r>
              <a:rPr lang="en-US" sz="3000" b="1" dirty="0" smtClean="0">
                <a:solidFill>
                  <a:schemeClr val="tx1"/>
                </a:solidFill>
              </a:rPr>
              <a:t>S6E2b. Explain the alignment of the earth, moon, and sun during solar and lunar eclipses.</a:t>
            </a:r>
            <a:endParaRPr lang="en-US" sz="3000" b="1" dirty="0">
              <a:solidFill>
                <a:schemeClr val="tx1"/>
              </a:solidFill>
            </a:endParaRPr>
          </a:p>
        </p:txBody>
      </p:sp>
      <p:pic>
        <p:nvPicPr>
          <p:cNvPr id="1028" name="Picture 4" descr="http://4.bp.blogspot.com/_RgAasUT4r0Y/SpuJjmRAhUI/AAAAAAAAAww/OgycoSGVojg/s800/sun+moon+eart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154659" y="1255538"/>
            <a:ext cx="6857999" cy="434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6821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4" name="TextBox 3"/>
          <p:cNvSpPr txBox="1"/>
          <p:nvPr/>
        </p:nvSpPr>
        <p:spPr>
          <a:xfrm>
            <a:off x="533400" y="163284"/>
            <a:ext cx="8001000" cy="707886"/>
          </a:xfrm>
          <a:prstGeom prst="rect">
            <a:avLst/>
          </a:prstGeom>
          <a:noFill/>
        </p:spPr>
        <p:txBody>
          <a:bodyPr wrap="square" rtlCol="0">
            <a:spAutoFit/>
          </a:bodyPr>
          <a:lstStyle/>
          <a:p>
            <a:pPr algn="ctr"/>
            <a:r>
              <a:rPr lang="en-US" sz="4000" b="1" dirty="0" smtClean="0"/>
              <a:t>Position of the Sun, Moon, and Earth</a:t>
            </a:r>
            <a:endParaRPr lang="en-US" sz="4000" b="1" dirty="0"/>
          </a:p>
        </p:txBody>
      </p:sp>
      <p:sp>
        <p:nvSpPr>
          <p:cNvPr id="6" name="TextBox 5"/>
          <p:cNvSpPr txBox="1"/>
          <p:nvPr/>
        </p:nvSpPr>
        <p:spPr>
          <a:xfrm>
            <a:off x="1143000" y="4713519"/>
            <a:ext cx="4229100" cy="1754326"/>
          </a:xfrm>
          <a:prstGeom prst="rect">
            <a:avLst/>
          </a:prstGeom>
          <a:noFill/>
        </p:spPr>
        <p:txBody>
          <a:bodyPr wrap="square" rtlCol="0">
            <a:spAutoFit/>
          </a:bodyPr>
          <a:lstStyle/>
          <a:p>
            <a:pPr algn="ctr"/>
            <a:r>
              <a:rPr lang="en-US" sz="5400" b="1" dirty="0" smtClean="0"/>
              <a:t>What We See from Earth…</a:t>
            </a:r>
            <a:endParaRPr lang="en-US" sz="5400" b="1"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420134"/>
            <a:ext cx="2733379" cy="2304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236757" y="871170"/>
            <a:ext cx="5392643" cy="3559849"/>
            <a:chOff x="1236757" y="871170"/>
            <a:chExt cx="5392643" cy="3559849"/>
          </a:xfrm>
        </p:grpSpPr>
        <p:grpSp>
          <p:nvGrpSpPr>
            <p:cNvPr id="2" name="Group 1"/>
            <p:cNvGrpSpPr/>
            <p:nvPr/>
          </p:nvGrpSpPr>
          <p:grpSpPr>
            <a:xfrm>
              <a:off x="1371600" y="871170"/>
              <a:ext cx="5257800" cy="3559849"/>
              <a:chOff x="3015343" y="1371599"/>
              <a:chExt cx="5257800" cy="3559849"/>
            </a:xfrm>
          </p:grpSpPr>
          <p:pic>
            <p:nvPicPr>
              <p:cNvPr id="10" name="Picture 3" descr="C:\Documents and Settings\ARRINGTONCB\Local Settings\Temporary Internet Files\Content.IE5\VFKJTN9X\MC90044135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3343" y="2046624"/>
                <a:ext cx="2209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753975" y="1741824"/>
                <a:ext cx="3559849"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320143" y="2492261"/>
                <a:ext cx="762000" cy="369332"/>
              </a:xfrm>
              <a:prstGeom prst="rect">
                <a:avLst/>
              </a:prstGeom>
              <a:noFill/>
            </p:spPr>
            <p:txBody>
              <a:bodyPr wrap="square" rtlCol="0">
                <a:spAutoFit/>
              </a:bodyPr>
              <a:lstStyle/>
              <a:p>
                <a:pPr algn="ctr"/>
                <a:r>
                  <a:rPr lang="en-US" b="1" dirty="0" smtClean="0"/>
                  <a:t>Moon</a:t>
                </a:r>
                <a:endParaRPr lang="en-US" b="1" dirty="0"/>
              </a:p>
            </p:txBody>
          </p:sp>
          <p:sp>
            <p:nvSpPr>
              <p:cNvPr id="13" name="TextBox 12"/>
              <p:cNvSpPr txBox="1"/>
              <p:nvPr/>
            </p:nvSpPr>
            <p:spPr>
              <a:xfrm>
                <a:off x="3015343" y="4167449"/>
                <a:ext cx="1371600" cy="369332"/>
              </a:xfrm>
              <a:prstGeom prst="rect">
                <a:avLst/>
              </a:prstGeom>
              <a:noFill/>
            </p:spPr>
            <p:txBody>
              <a:bodyPr wrap="square" rtlCol="0">
                <a:spAutoFit/>
              </a:bodyPr>
              <a:lstStyle/>
              <a:p>
                <a:pPr algn="ctr"/>
                <a:r>
                  <a:rPr lang="en-US" b="1" dirty="0" smtClean="0"/>
                  <a:t>Earth</a:t>
                </a:r>
                <a:endParaRPr lang="en-US" b="1" dirty="0"/>
              </a:p>
            </p:txBody>
          </p:sp>
        </p:gr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905881">
              <a:off x="1322482" y="1533070"/>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871223">
              <a:off x="2360159" y="1783928"/>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388704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3500"/>
                            </p:stCondLst>
                            <p:childTnLst>
                              <p:par>
                                <p:cTn id="15" presetID="9"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195"/>
                                        </p:tgtEl>
                                        <p:attrNameLst>
                                          <p:attrName>style.visibility</p:attrName>
                                        </p:attrNameLst>
                                      </p:cBhvr>
                                      <p:to>
                                        <p:strVal val="visible"/>
                                      </p:to>
                                    </p:set>
                                    <p:anim calcmode="lin" valueType="num">
                                      <p:cBhvr>
                                        <p:cTn id="22" dur="1000" fill="hold"/>
                                        <p:tgtEl>
                                          <p:spTgt spid="8195"/>
                                        </p:tgtEl>
                                        <p:attrNameLst>
                                          <p:attrName>ppt_w</p:attrName>
                                        </p:attrNameLst>
                                      </p:cBhvr>
                                      <p:tavLst>
                                        <p:tav tm="0">
                                          <p:val>
                                            <p:fltVal val="0"/>
                                          </p:val>
                                        </p:tav>
                                        <p:tav tm="100000">
                                          <p:val>
                                            <p:strVal val="#ppt_w"/>
                                          </p:val>
                                        </p:tav>
                                      </p:tavLst>
                                    </p:anim>
                                    <p:anim calcmode="lin" valueType="num">
                                      <p:cBhvr>
                                        <p:cTn id="23" dur="1000" fill="hold"/>
                                        <p:tgtEl>
                                          <p:spTgt spid="8195"/>
                                        </p:tgtEl>
                                        <p:attrNameLst>
                                          <p:attrName>ppt_h</p:attrName>
                                        </p:attrNameLst>
                                      </p:cBhvr>
                                      <p:tavLst>
                                        <p:tav tm="0">
                                          <p:val>
                                            <p:fltVal val="0"/>
                                          </p:val>
                                        </p:tav>
                                        <p:tav tm="100000">
                                          <p:val>
                                            <p:strVal val="#ppt_h"/>
                                          </p:val>
                                        </p:tav>
                                      </p:tavLst>
                                    </p:anim>
                                    <p:animEffect transition="in" filter="fade">
                                      <p:cBhvr>
                                        <p:cTn id="24"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4" name="TextBox 3"/>
          <p:cNvSpPr txBox="1"/>
          <p:nvPr/>
        </p:nvSpPr>
        <p:spPr>
          <a:xfrm>
            <a:off x="533400" y="228600"/>
            <a:ext cx="8001000" cy="707886"/>
          </a:xfrm>
          <a:prstGeom prst="rect">
            <a:avLst/>
          </a:prstGeom>
          <a:noFill/>
        </p:spPr>
        <p:txBody>
          <a:bodyPr wrap="square" rtlCol="0">
            <a:spAutoFit/>
          </a:bodyPr>
          <a:lstStyle/>
          <a:p>
            <a:pPr algn="ctr"/>
            <a:r>
              <a:rPr lang="en-US" sz="4000" b="1" dirty="0" smtClean="0"/>
              <a:t>Position of the Sun, Moon, and Earth</a:t>
            </a:r>
            <a:endParaRPr lang="en-US" sz="4000" b="1" dirty="0"/>
          </a:p>
        </p:txBody>
      </p:sp>
      <p:sp>
        <p:nvSpPr>
          <p:cNvPr id="6" name="TextBox 5"/>
          <p:cNvSpPr txBox="1"/>
          <p:nvPr/>
        </p:nvSpPr>
        <p:spPr>
          <a:xfrm>
            <a:off x="516426" y="4800600"/>
            <a:ext cx="4229100" cy="1754326"/>
          </a:xfrm>
          <a:prstGeom prst="rect">
            <a:avLst/>
          </a:prstGeom>
          <a:noFill/>
        </p:spPr>
        <p:txBody>
          <a:bodyPr wrap="square" rtlCol="0">
            <a:spAutoFit/>
          </a:bodyPr>
          <a:lstStyle/>
          <a:p>
            <a:pPr algn="ctr"/>
            <a:r>
              <a:rPr lang="en-US" sz="5400" b="1" dirty="0" smtClean="0"/>
              <a:t>What We See from Earth…</a:t>
            </a:r>
            <a:endParaRPr lang="en-US" sz="5400" b="1"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032" y="4191000"/>
            <a:ext cx="2771719" cy="2500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626482" y="838200"/>
            <a:ext cx="6079118" cy="4038600"/>
            <a:chOff x="626482" y="838200"/>
            <a:chExt cx="6079118" cy="4038600"/>
          </a:xfrm>
        </p:grpSpPr>
        <p:grpSp>
          <p:nvGrpSpPr>
            <p:cNvPr id="11" name="Group 10"/>
            <p:cNvGrpSpPr/>
            <p:nvPr/>
          </p:nvGrpSpPr>
          <p:grpSpPr>
            <a:xfrm>
              <a:off x="685800" y="838200"/>
              <a:ext cx="6019800" cy="4038600"/>
              <a:chOff x="1375721" y="1099033"/>
              <a:chExt cx="5133077" cy="3319830"/>
            </a:xfrm>
          </p:grpSpPr>
          <p:pic>
            <p:nvPicPr>
              <p:cNvPr id="13" name="Picture 3" descr="C:\Documents and Settings\ARRINGTONCB\Local Settings\Temporary Internet Files\Content.IE5\VFKJTN9X\MC90044135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753" y="1780133"/>
                <a:ext cx="1912045" cy="191204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221299" y="1274717"/>
                <a:ext cx="3319830" cy="296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375721" y="2253776"/>
                <a:ext cx="762000" cy="369332"/>
              </a:xfrm>
              <a:prstGeom prst="rect">
                <a:avLst/>
              </a:prstGeom>
              <a:noFill/>
            </p:spPr>
            <p:txBody>
              <a:bodyPr wrap="square" rtlCol="0">
                <a:spAutoFit/>
              </a:bodyPr>
              <a:lstStyle/>
              <a:p>
                <a:pPr algn="ctr"/>
                <a:r>
                  <a:rPr lang="en-US" b="1" dirty="0" smtClean="0"/>
                  <a:t>Moon</a:t>
                </a:r>
                <a:endParaRPr lang="en-US" b="1" dirty="0"/>
              </a:p>
            </p:txBody>
          </p:sp>
          <p:sp>
            <p:nvSpPr>
              <p:cNvPr id="16" name="TextBox 15"/>
              <p:cNvSpPr txBox="1"/>
              <p:nvPr/>
            </p:nvSpPr>
            <p:spPr>
              <a:xfrm>
                <a:off x="1992289" y="3351762"/>
                <a:ext cx="1371600" cy="369332"/>
              </a:xfrm>
              <a:prstGeom prst="rect">
                <a:avLst/>
              </a:prstGeom>
              <a:noFill/>
            </p:spPr>
            <p:txBody>
              <a:bodyPr wrap="square" rtlCol="0">
                <a:spAutoFit/>
              </a:bodyPr>
              <a:lstStyle/>
              <a:p>
                <a:pPr algn="ctr"/>
                <a:r>
                  <a:rPr lang="en-US" b="1" dirty="0" smtClean="0"/>
                  <a:t>Earth</a:t>
                </a:r>
                <a:endParaRPr lang="en-US" b="1" dirty="0"/>
              </a:p>
            </p:txBody>
          </p:sp>
        </p:gr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209230">
              <a:off x="626482" y="2553445"/>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754906">
              <a:off x="1403220" y="1452342"/>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27018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3500"/>
                            </p:stCondLst>
                            <p:childTnLst>
                              <p:par>
                                <p:cTn id="15" presetID="9"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219"/>
                                        </p:tgtEl>
                                        <p:attrNameLst>
                                          <p:attrName>style.visibility</p:attrName>
                                        </p:attrNameLst>
                                      </p:cBhvr>
                                      <p:to>
                                        <p:strVal val="visible"/>
                                      </p:to>
                                    </p:set>
                                    <p:anim calcmode="lin" valueType="num">
                                      <p:cBhvr>
                                        <p:cTn id="22" dur="1000" fill="hold"/>
                                        <p:tgtEl>
                                          <p:spTgt spid="9219"/>
                                        </p:tgtEl>
                                        <p:attrNameLst>
                                          <p:attrName>ppt_w</p:attrName>
                                        </p:attrNameLst>
                                      </p:cBhvr>
                                      <p:tavLst>
                                        <p:tav tm="0">
                                          <p:val>
                                            <p:fltVal val="0"/>
                                          </p:val>
                                        </p:tav>
                                        <p:tav tm="100000">
                                          <p:val>
                                            <p:strVal val="#ppt_w"/>
                                          </p:val>
                                        </p:tav>
                                      </p:tavLst>
                                    </p:anim>
                                    <p:anim calcmode="lin" valueType="num">
                                      <p:cBhvr>
                                        <p:cTn id="23" dur="1000" fill="hold"/>
                                        <p:tgtEl>
                                          <p:spTgt spid="9219"/>
                                        </p:tgtEl>
                                        <p:attrNameLst>
                                          <p:attrName>ppt_h</p:attrName>
                                        </p:attrNameLst>
                                      </p:cBhvr>
                                      <p:tavLst>
                                        <p:tav tm="0">
                                          <p:val>
                                            <p:fltVal val="0"/>
                                          </p:val>
                                        </p:tav>
                                        <p:tav tm="100000">
                                          <p:val>
                                            <p:strVal val="#ppt_h"/>
                                          </p:val>
                                        </p:tav>
                                      </p:tavLst>
                                    </p:anim>
                                    <p:animEffect transition="in" filter="fade">
                                      <p:cBhvr>
                                        <p:cTn id="24"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4" name="TextBox 3"/>
          <p:cNvSpPr txBox="1"/>
          <p:nvPr/>
        </p:nvSpPr>
        <p:spPr>
          <a:xfrm>
            <a:off x="533400" y="228600"/>
            <a:ext cx="8001000" cy="707886"/>
          </a:xfrm>
          <a:prstGeom prst="rect">
            <a:avLst/>
          </a:prstGeom>
          <a:noFill/>
        </p:spPr>
        <p:txBody>
          <a:bodyPr wrap="square" rtlCol="0">
            <a:spAutoFit/>
          </a:bodyPr>
          <a:lstStyle/>
          <a:p>
            <a:pPr algn="ctr"/>
            <a:r>
              <a:rPr lang="en-US" sz="4000" b="1" dirty="0" smtClean="0"/>
              <a:t>Position of the Sun, Moon, and Earth</a:t>
            </a:r>
            <a:endParaRPr lang="en-US" sz="4000" b="1" dirty="0"/>
          </a:p>
        </p:txBody>
      </p:sp>
      <p:sp>
        <p:nvSpPr>
          <p:cNvPr id="6" name="TextBox 5"/>
          <p:cNvSpPr txBox="1"/>
          <p:nvPr/>
        </p:nvSpPr>
        <p:spPr>
          <a:xfrm>
            <a:off x="965008" y="4851613"/>
            <a:ext cx="4229100" cy="1754326"/>
          </a:xfrm>
          <a:prstGeom prst="rect">
            <a:avLst/>
          </a:prstGeom>
          <a:noFill/>
        </p:spPr>
        <p:txBody>
          <a:bodyPr wrap="square" rtlCol="0">
            <a:spAutoFit/>
          </a:bodyPr>
          <a:lstStyle/>
          <a:p>
            <a:pPr algn="ctr"/>
            <a:r>
              <a:rPr lang="en-US" sz="5400" b="1" dirty="0" smtClean="0"/>
              <a:t>What We See from Earth…</a:t>
            </a:r>
            <a:endParaRPr lang="en-US" sz="5400" b="1"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243739"/>
            <a:ext cx="2469824" cy="2414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483935" y="920714"/>
            <a:ext cx="6699678" cy="4095200"/>
            <a:chOff x="483935" y="920714"/>
            <a:chExt cx="6699678" cy="4095200"/>
          </a:xfrm>
        </p:grpSpPr>
        <p:grpSp>
          <p:nvGrpSpPr>
            <p:cNvPr id="2" name="Group 1"/>
            <p:cNvGrpSpPr/>
            <p:nvPr/>
          </p:nvGrpSpPr>
          <p:grpSpPr>
            <a:xfrm>
              <a:off x="483935" y="920714"/>
              <a:ext cx="6699678" cy="4095200"/>
              <a:chOff x="1066802" y="744844"/>
              <a:chExt cx="6699678" cy="409520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118361" y="693285"/>
                <a:ext cx="4095200" cy="419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descr="C:\Documents and Settings\ARRINGTONCB\Local Settings\Temporary Internet Files\Content.IE5\VFKJTN9X\MC9004413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3621" y="1354132"/>
                <a:ext cx="2262859" cy="23748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274683" y="2975034"/>
                <a:ext cx="780296" cy="396911"/>
              </a:xfrm>
              <a:prstGeom prst="rect">
                <a:avLst/>
              </a:prstGeom>
              <a:noFill/>
            </p:spPr>
            <p:txBody>
              <a:bodyPr wrap="square" rtlCol="0">
                <a:spAutoFit/>
              </a:bodyPr>
              <a:lstStyle/>
              <a:p>
                <a:pPr algn="ctr"/>
                <a:r>
                  <a:rPr lang="en-US" b="1" dirty="0" smtClean="0"/>
                  <a:t>Moon</a:t>
                </a:r>
                <a:endParaRPr lang="en-US" b="1" dirty="0"/>
              </a:p>
            </p:txBody>
          </p:sp>
          <p:sp>
            <p:nvSpPr>
              <p:cNvPr id="16" name="TextBox 15"/>
              <p:cNvSpPr txBox="1"/>
              <p:nvPr/>
            </p:nvSpPr>
            <p:spPr>
              <a:xfrm>
                <a:off x="2589427" y="3129945"/>
                <a:ext cx="1404533" cy="396911"/>
              </a:xfrm>
              <a:prstGeom prst="rect">
                <a:avLst/>
              </a:prstGeom>
              <a:noFill/>
            </p:spPr>
            <p:txBody>
              <a:bodyPr wrap="square" rtlCol="0">
                <a:spAutoFit/>
              </a:bodyPr>
              <a:lstStyle/>
              <a:p>
                <a:pPr algn="ctr"/>
                <a:r>
                  <a:rPr lang="en-US" b="1" dirty="0" smtClean="0"/>
                  <a:t>Earth</a:t>
                </a:r>
                <a:endParaRPr lang="en-US" b="1" dirty="0"/>
              </a:p>
            </p:txBody>
          </p:sp>
        </p:gr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845683">
              <a:off x="1084458" y="3440787"/>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677884">
              <a:off x="853815" y="2198918"/>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056633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3500"/>
                            </p:stCondLst>
                            <p:childTnLst>
                              <p:par>
                                <p:cTn id="15" presetID="9"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43"/>
                                        </p:tgtEl>
                                        <p:attrNameLst>
                                          <p:attrName>style.visibility</p:attrName>
                                        </p:attrNameLst>
                                      </p:cBhvr>
                                      <p:to>
                                        <p:strVal val="visible"/>
                                      </p:to>
                                    </p:set>
                                    <p:anim calcmode="lin" valueType="num">
                                      <p:cBhvr>
                                        <p:cTn id="22" dur="1000" fill="hold"/>
                                        <p:tgtEl>
                                          <p:spTgt spid="10243"/>
                                        </p:tgtEl>
                                        <p:attrNameLst>
                                          <p:attrName>ppt_w</p:attrName>
                                        </p:attrNameLst>
                                      </p:cBhvr>
                                      <p:tavLst>
                                        <p:tav tm="0">
                                          <p:val>
                                            <p:fltVal val="0"/>
                                          </p:val>
                                        </p:tav>
                                        <p:tav tm="100000">
                                          <p:val>
                                            <p:strVal val="#ppt_w"/>
                                          </p:val>
                                        </p:tav>
                                      </p:tavLst>
                                    </p:anim>
                                    <p:anim calcmode="lin" valueType="num">
                                      <p:cBhvr>
                                        <p:cTn id="23" dur="1000" fill="hold"/>
                                        <p:tgtEl>
                                          <p:spTgt spid="10243"/>
                                        </p:tgtEl>
                                        <p:attrNameLst>
                                          <p:attrName>ppt_h</p:attrName>
                                        </p:attrNameLst>
                                      </p:cBhvr>
                                      <p:tavLst>
                                        <p:tav tm="0">
                                          <p:val>
                                            <p:fltVal val="0"/>
                                          </p:val>
                                        </p:tav>
                                        <p:tav tm="100000">
                                          <p:val>
                                            <p:strVal val="#ppt_h"/>
                                          </p:val>
                                        </p:tav>
                                      </p:tavLst>
                                    </p:anim>
                                    <p:animEffect transition="in" filter="fade">
                                      <p:cBhvr>
                                        <p:cTn id="24"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4" name="TextBox 3"/>
          <p:cNvSpPr txBox="1"/>
          <p:nvPr/>
        </p:nvSpPr>
        <p:spPr>
          <a:xfrm>
            <a:off x="533400" y="164607"/>
            <a:ext cx="8001000" cy="707886"/>
          </a:xfrm>
          <a:prstGeom prst="rect">
            <a:avLst/>
          </a:prstGeom>
          <a:noFill/>
        </p:spPr>
        <p:txBody>
          <a:bodyPr wrap="square" rtlCol="0">
            <a:spAutoFit/>
          </a:bodyPr>
          <a:lstStyle/>
          <a:p>
            <a:pPr algn="ctr"/>
            <a:r>
              <a:rPr lang="en-US" sz="4000" b="1" dirty="0" smtClean="0"/>
              <a:t>Position of the Sun, Moon, and Earth</a:t>
            </a:r>
            <a:endParaRPr lang="en-US" sz="4000" b="1" dirty="0"/>
          </a:p>
        </p:txBody>
      </p:sp>
      <p:sp>
        <p:nvSpPr>
          <p:cNvPr id="6" name="TextBox 5"/>
          <p:cNvSpPr txBox="1"/>
          <p:nvPr/>
        </p:nvSpPr>
        <p:spPr>
          <a:xfrm>
            <a:off x="1106633" y="4876800"/>
            <a:ext cx="4229100" cy="1754326"/>
          </a:xfrm>
          <a:prstGeom prst="rect">
            <a:avLst/>
          </a:prstGeom>
          <a:noFill/>
        </p:spPr>
        <p:txBody>
          <a:bodyPr wrap="square" rtlCol="0">
            <a:spAutoFit/>
          </a:bodyPr>
          <a:lstStyle/>
          <a:p>
            <a:pPr algn="ctr"/>
            <a:r>
              <a:rPr lang="en-US" sz="5400" b="1" dirty="0" smtClean="0"/>
              <a:t>What We See from Earth…</a:t>
            </a:r>
            <a:endParaRPr lang="en-US" sz="5400" b="1"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272964"/>
            <a:ext cx="2394585" cy="2418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577995" y="872493"/>
            <a:ext cx="6378111" cy="3884880"/>
            <a:chOff x="577995" y="872493"/>
            <a:chExt cx="6378111" cy="3884880"/>
          </a:xfrm>
        </p:grpSpPr>
        <p:grpSp>
          <p:nvGrpSpPr>
            <p:cNvPr id="3" name="Group 2"/>
            <p:cNvGrpSpPr/>
            <p:nvPr/>
          </p:nvGrpSpPr>
          <p:grpSpPr>
            <a:xfrm>
              <a:off x="685799" y="872493"/>
              <a:ext cx="6270307" cy="3884880"/>
              <a:chOff x="3447368" y="1048013"/>
              <a:chExt cx="5813107" cy="3600189"/>
            </a:xfrm>
          </p:grpSpPr>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349309" y="1146073"/>
                <a:ext cx="3600189" cy="3404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descr="C:\Documents and Settings\ARRINGTONCB\Local Settings\Temporary Internet Files\Content.IE5\VFKJTN9X\MC9004413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7616" y="1603523"/>
                <a:ext cx="2262859" cy="23748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447368" y="4042798"/>
                <a:ext cx="780296" cy="396911"/>
              </a:xfrm>
              <a:prstGeom prst="rect">
                <a:avLst/>
              </a:prstGeom>
              <a:noFill/>
            </p:spPr>
            <p:txBody>
              <a:bodyPr wrap="square" rtlCol="0">
                <a:spAutoFit/>
              </a:bodyPr>
              <a:lstStyle/>
              <a:p>
                <a:pPr algn="ctr"/>
                <a:r>
                  <a:rPr lang="en-US" b="1" dirty="0" smtClean="0"/>
                  <a:t>Moon</a:t>
                </a:r>
                <a:endParaRPr lang="en-US" b="1" dirty="0"/>
              </a:p>
            </p:txBody>
          </p:sp>
          <p:sp>
            <p:nvSpPr>
              <p:cNvPr id="16" name="TextBox 15"/>
              <p:cNvSpPr txBox="1"/>
              <p:nvPr/>
            </p:nvSpPr>
            <p:spPr>
              <a:xfrm>
                <a:off x="4104428" y="3104941"/>
                <a:ext cx="1404533" cy="396911"/>
              </a:xfrm>
              <a:prstGeom prst="rect">
                <a:avLst/>
              </a:prstGeom>
              <a:noFill/>
            </p:spPr>
            <p:txBody>
              <a:bodyPr wrap="square" rtlCol="0">
                <a:spAutoFit/>
              </a:bodyPr>
              <a:lstStyle/>
              <a:p>
                <a:pPr algn="ctr"/>
                <a:r>
                  <a:rPr lang="en-US" b="1" dirty="0" smtClean="0"/>
                  <a:t>Earth</a:t>
                </a:r>
                <a:endParaRPr lang="en-US" b="1" dirty="0"/>
              </a:p>
            </p:txBody>
          </p:sp>
        </p:gr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577995" y="3205260"/>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985954">
              <a:off x="1408647" y="3811354"/>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606391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3500"/>
                            </p:stCondLst>
                            <p:childTnLst>
                              <p:par>
                                <p:cTn id="15" presetID="9"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267"/>
                                        </p:tgtEl>
                                        <p:attrNameLst>
                                          <p:attrName>style.visibility</p:attrName>
                                        </p:attrNameLst>
                                      </p:cBhvr>
                                      <p:to>
                                        <p:strVal val="visible"/>
                                      </p:to>
                                    </p:set>
                                    <p:anim calcmode="lin" valueType="num">
                                      <p:cBhvr>
                                        <p:cTn id="22" dur="1000" fill="hold"/>
                                        <p:tgtEl>
                                          <p:spTgt spid="11267"/>
                                        </p:tgtEl>
                                        <p:attrNameLst>
                                          <p:attrName>ppt_w</p:attrName>
                                        </p:attrNameLst>
                                      </p:cBhvr>
                                      <p:tavLst>
                                        <p:tav tm="0">
                                          <p:val>
                                            <p:fltVal val="0"/>
                                          </p:val>
                                        </p:tav>
                                        <p:tav tm="100000">
                                          <p:val>
                                            <p:strVal val="#ppt_w"/>
                                          </p:val>
                                        </p:tav>
                                      </p:tavLst>
                                    </p:anim>
                                    <p:anim calcmode="lin" valueType="num">
                                      <p:cBhvr>
                                        <p:cTn id="23" dur="1000" fill="hold"/>
                                        <p:tgtEl>
                                          <p:spTgt spid="11267"/>
                                        </p:tgtEl>
                                        <p:attrNameLst>
                                          <p:attrName>ppt_h</p:attrName>
                                        </p:attrNameLst>
                                      </p:cBhvr>
                                      <p:tavLst>
                                        <p:tav tm="0">
                                          <p:val>
                                            <p:fltVal val="0"/>
                                          </p:val>
                                        </p:tav>
                                        <p:tav tm="100000">
                                          <p:val>
                                            <p:strVal val="#ppt_h"/>
                                          </p:val>
                                        </p:tav>
                                      </p:tavLst>
                                    </p:anim>
                                    <p:animEffect transition="in" filter="fade">
                                      <p:cBhvr>
                                        <p:cTn id="24" dur="1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4" name="TextBox 3"/>
          <p:cNvSpPr txBox="1"/>
          <p:nvPr/>
        </p:nvSpPr>
        <p:spPr>
          <a:xfrm>
            <a:off x="533400" y="35595"/>
            <a:ext cx="8001000" cy="707886"/>
          </a:xfrm>
          <a:prstGeom prst="rect">
            <a:avLst/>
          </a:prstGeom>
          <a:noFill/>
        </p:spPr>
        <p:txBody>
          <a:bodyPr wrap="square" rtlCol="0">
            <a:spAutoFit/>
          </a:bodyPr>
          <a:lstStyle/>
          <a:p>
            <a:pPr algn="ctr"/>
            <a:r>
              <a:rPr lang="en-US" sz="4000" b="1" dirty="0" smtClean="0"/>
              <a:t>Position of the Sun, Moon, and Earth</a:t>
            </a:r>
            <a:endParaRPr lang="en-US" sz="4000" b="1" dirty="0"/>
          </a:p>
        </p:txBody>
      </p:sp>
      <p:sp>
        <p:nvSpPr>
          <p:cNvPr id="6" name="TextBox 5"/>
          <p:cNvSpPr txBox="1"/>
          <p:nvPr/>
        </p:nvSpPr>
        <p:spPr>
          <a:xfrm>
            <a:off x="1143000" y="4875937"/>
            <a:ext cx="4229100" cy="1754326"/>
          </a:xfrm>
          <a:prstGeom prst="rect">
            <a:avLst/>
          </a:prstGeom>
          <a:noFill/>
        </p:spPr>
        <p:txBody>
          <a:bodyPr wrap="square" rtlCol="0">
            <a:spAutoFit/>
          </a:bodyPr>
          <a:lstStyle/>
          <a:p>
            <a:pPr algn="ctr"/>
            <a:r>
              <a:rPr lang="en-US" sz="5400" b="1" dirty="0" smtClean="0"/>
              <a:t>What We See from Earth…</a:t>
            </a:r>
            <a:endParaRPr lang="en-US" sz="5400" b="1"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027" y="4346152"/>
            <a:ext cx="2435259" cy="230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470918" y="721395"/>
            <a:ext cx="5712894" cy="4154542"/>
            <a:chOff x="470918" y="721395"/>
            <a:chExt cx="5712894" cy="4154542"/>
          </a:xfrm>
        </p:grpSpPr>
        <p:grpSp>
          <p:nvGrpSpPr>
            <p:cNvPr id="2" name="Group 1"/>
            <p:cNvGrpSpPr/>
            <p:nvPr/>
          </p:nvGrpSpPr>
          <p:grpSpPr>
            <a:xfrm>
              <a:off x="545012" y="721395"/>
              <a:ext cx="5638800" cy="4154542"/>
              <a:chOff x="780204" y="936486"/>
              <a:chExt cx="5751499" cy="4289442"/>
            </a:xfrm>
          </p:grpSpPr>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73783" y="1519107"/>
                <a:ext cx="4289442"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descr="C:\Documents and Settings\ARRINGTONCB\Local Settings\Temporary Internet Files\Content.IE5\VFKJTN9X\MC9004413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8844" y="1807815"/>
                <a:ext cx="2262859" cy="23748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85004" y="4252350"/>
                <a:ext cx="780296" cy="396911"/>
              </a:xfrm>
              <a:prstGeom prst="rect">
                <a:avLst/>
              </a:prstGeom>
              <a:noFill/>
            </p:spPr>
            <p:txBody>
              <a:bodyPr wrap="square" rtlCol="0">
                <a:spAutoFit/>
              </a:bodyPr>
              <a:lstStyle/>
              <a:p>
                <a:pPr algn="ctr"/>
                <a:r>
                  <a:rPr lang="en-US" b="1" dirty="0" smtClean="0"/>
                  <a:t>Moon</a:t>
                </a:r>
                <a:endParaRPr lang="en-US" b="1" dirty="0"/>
              </a:p>
            </p:txBody>
          </p:sp>
          <p:sp>
            <p:nvSpPr>
              <p:cNvPr id="16" name="TextBox 15"/>
              <p:cNvSpPr txBox="1"/>
              <p:nvPr/>
            </p:nvSpPr>
            <p:spPr>
              <a:xfrm>
                <a:off x="780204" y="2598308"/>
                <a:ext cx="1404533" cy="396911"/>
              </a:xfrm>
              <a:prstGeom prst="rect">
                <a:avLst/>
              </a:prstGeom>
              <a:noFill/>
            </p:spPr>
            <p:txBody>
              <a:bodyPr wrap="square" rtlCol="0">
                <a:spAutoFit/>
              </a:bodyPr>
              <a:lstStyle/>
              <a:p>
                <a:pPr algn="ctr"/>
                <a:r>
                  <a:rPr lang="en-US" b="1" dirty="0" smtClean="0"/>
                  <a:t>Earth</a:t>
                </a:r>
                <a:endParaRPr lang="en-US" b="1" dirty="0"/>
              </a:p>
            </p:txBody>
          </p:sp>
        </p:gr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655491">
              <a:off x="470918" y="3366270"/>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767976">
              <a:off x="1573075" y="3425871"/>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91746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3500"/>
                            </p:stCondLst>
                            <p:childTnLst>
                              <p:par>
                                <p:cTn id="15" presetID="9"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291"/>
                                        </p:tgtEl>
                                        <p:attrNameLst>
                                          <p:attrName>style.visibility</p:attrName>
                                        </p:attrNameLst>
                                      </p:cBhvr>
                                      <p:to>
                                        <p:strVal val="visible"/>
                                      </p:to>
                                    </p:set>
                                    <p:anim calcmode="lin" valueType="num">
                                      <p:cBhvr>
                                        <p:cTn id="22" dur="1000" fill="hold"/>
                                        <p:tgtEl>
                                          <p:spTgt spid="12291"/>
                                        </p:tgtEl>
                                        <p:attrNameLst>
                                          <p:attrName>ppt_w</p:attrName>
                                        </p:attrNameLst>
                                      </p:cBhvr>
                                      <p:tavLst>
                                        <p:tav tm="0">
                                          <p:val>
                                            <p:fltVal val="0"/>
                                          </p:val>
                                        </p:tav>
                                        <p:tav tm="100000">
                                          <p:val>
                                            <p:strVal val="#ppt_w"/>
                                          </p:val>
                                        </p:tav>
                                      </p:tavLst>
                                    </p:anim>
                                    <p:anim calcmode="lin" valueType="num">
                                      <p:cBhvr>
                                        <p:cTn id="23" dur="1000" fill="hold"/>
                                        <p:tgtEl>
                                          <p:spTgt spid="12291"/>
                                        </p:tgtEl>
                                        <p:attrNameLst>
                                          <p:attrName>ppt_h</p:attrName>
                                        </p:attrNameLst>
                                      </p:cBhvr>
                                      <p:tavLst>
                                        <p:tav tm="0">
                                          <p:val>
                                            <p:fltVal val="0"/>
                                          </p:val>
                                        </p:tav>
                                        <p:tav tm="100000">
                                          <p:val>
                                            <p:strVal val="#ppt_h"/>
                                          </p:val>
                                        </p:tav>
                                      </p:tavLst>
                                    </p:anim>
                                    <p:animEffect transition="in" filter="fade">
                                      <p:cBhvr>
                                        <p:cTn id="24" dur="1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4" name="TextBox 3"/>
          <p:cNvSpPr txBox="1"/>
          <p:nvPr/>
        </p:nvSpPr>
        <p:spPr>
          <a:xfrm>
            <a:off x="533400" y="35595"/>
            <a:ext cx="8001000" cy="707886"/>
          </a:xfrm>
          <a:prstGeom prst="rect">
            <a:avLst/>
          </a:prstGeom>
          <a:noFill/>
        </p:spPr>
        <p:txBody>
          <a:bodyPr wrap="square" rtlCol="0">
            <a:spAutoFit/>
          </a:bodyPr>
          <a:lstStyle/>
          <a:p>
            <a:pPr algn="ctr"/>
            <a:r>
              <a:rPr lang="en-US" sz="4000" b="1" dirty="0" smtClean="0"/>
              <a:t>Position of the Sun, Moon, and Earth</a:t>
            </a:r>
            <a:endParaRPr lang="en-US" sz="4000" b="1" dirty="0"/>
          </a:p>
        </p:txBody>
      </p:sp>
      <p:sp>
        <p:nvSpPr>
          <p:cNvPr id="6" name="TextBox 5"/>
          <p:cNvSpPr txBox="1"/>
          <p:nvPr/>
        </p:nvSpPr>
        <p:spPr>
          <a:xfrm>
            <a:off x="1394456" y="4987339"/>
            <a:ext cx="4229100" cy="1754326"/>
          </a:xfrm>
          <a:prstGeom prst="rect">
            <a:avLst/>
          </a:prstGeom>
          <a:noFill/>
        </p:spPr>
        <p:txBody>
          <a:bodyPr wrap="square" rtlCol="0">
            <a:spAutoFit/>
          </a:bodyPr>
          <a:lstStyle/>
          <a:p>
            <a:pPr algn="ctr"/>
            <a:r>
              <a:rPr lang="en-US" sz="5400" b="1" dirty="0" smtClean="0"/>
              <a:t>What We See from Earth…</a:t>
            </a:r>
            <a:endParaRPr lang="en-US" sz="5400" b="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986" y="4282585"/>
            <a:ext cx="2211841" cy="2456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444405" y="674237"/>
            <a:ext cx="6310581" cy="4202982"/>
            <a:chOff x="444405" y="674237"/>
            <a:chExt cx="6310581" cy="4202982"/>
          </a:xfrm>
        </p:grpSpPr>
        <p:grpSp>
          <p:nvGrpSpPr>
            <p:cNvPr id="3" name="Group 2"/>
            <p:cNvGrpSpPr/>
            <p:nvPr/>
          </p:nvGrpSpPr>
          <p:grpSpPr>
            <a:xfrm>
              <a:off x="444405" y="674237"/>
              <a:ext cx="6310581" cy="4193357"/>
              <a:chOff x="1327780" y="732594"/>
              <a:chExt cx="6310581" cy="4193357"/>
            </a:xfrm>
          </p:grpSpPr>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294642" y="877748"/>
                <a:ext cx="4193357" cy="3903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descr="C:\Documents and Settings\ARRINGTONCB\Local Settings\Temporary Internet Files\Content.IE5\VFKJTN9X\MC9004413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5502" y="1920910"/>
                <a:ext cx="2262859" cy="237480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327780" y="3270742"/>
                <a:ext cx="1404533" cy="396911"/>
              </a:xfrm>
              <a:prstGeom prst="rect">
                <a:avLst/>
              </a:prstGeom>
              <a:noFill/>
            </p:spPr>
            <p:txBody>
              <a:bodyPr wrap="square" rtlCol="0">
                <a:spAutoFit/>
              </a:bodyPr>
              <a:lstStyle/>
              <a:p>
                <a:pPr algn="ctr"/>
                <a:r>
                  <a:rPr lang="en-US" b="1" dirty="0" smtClean="0"/>
                  <a:t>Earth</a:t>
                </a:r>
                <a:endParaRPr lang="en-US" b="1" dirty="0"/>
              </a:p>
            </p:txBody>
          </p:sp>
          <p:sp>
            <p:nvSpPr>
              <p:cNvPr id="15" name="TextBox 14"/>
              <p:cNvSpPr txBox="1"/>
              <p:nvPr/>
            </p:nvSpPr>
            <p:spPr>
              <a:xfrm>
                <a:off x="2819400" y="4343398"/>
                <a:ext cx="780296" cy="396911"/>
              </a:xfrm>
              <a:prstGeom prst="rect">
                <a:avLst/>
              </a:prstGeom>
              <a:noFill/>
            </p:spPr>
            <p:txBody>
              <a:bodyPr wrap="square" rtlCol="0">
                <a:spAutoFit/>
              </a:bodyPr>
              <a:lstStyle/>
              <a:p>
                <a:pPr algn="ctr"/>
                <a:r>
                  <a:rPr lang="en-US" b="1" dirty="0" smtClean="0"/>
                  <a:t>Moon</a:t>
                </a:r>
                <a:endParaRPr lang="en-US" b="1" dirty="0"/>
              </a:p>
            </p:txBody>
          </p:sp>
        </p:gr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53172">
              <a:off x="2181523" y="3347358"/>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622101">
              <a:off x="1652922" y="4439069"/>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855580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500"/>
                            </p:stCondLst>
                            <p:childTnLst>
                              <p:par>
                                <p:cTn id="9" presetID="53" presetClass="entr" presetSubtype="16"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4500"/>
                            </p:stCondLst>
                            <p:childTnLst>
                              <p:par>
                                <p:cTn id="15" presetID="9"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3314"/>
                                        </p:tgtEl>
                                        <p:attrNameLst>
                                          <p:attrName>style.visibility</p:attrName>
                                        </p:attrNameLst>
                                      </p:cBhvr>
                                      <p:to>
                                        <p:strVal val="visible"/>
                                      </p:to>
                                    </p:set>
                                    <p:anim calcmode="lin" valueType="num">
                                      <p:cBhvr>
                                        <p:cTn id="22" dur="1000" fill="hold"/>
                                        <p:tgtEl>
                                          <p:spTgt spid="13314"/>
                                        </p:tgtEl>
                                        <p:attrNameLst>
                                          <p:attrName>ppt_w</p:attrName>
                                        </p:attrNameLst>
                                      </p:cBhvr>
                                      <p:tavLst>
                                        <p:tav tm="0">
                                          <p:val>
                                            <p:fltVal val="0"/>
                                          </p:val>
                                        </p:tav>
                                        <p:tav tm="100000">
                                          <p:val>
                                            <p:strVal val="#ppt_w"/>
                                          </p:val>
                                        </p:tav>
                                      </p:tavLst>
                                    </p:anim>
                                    <p:anim calcmode="lin" valueType="num">
                                      <p:cBhvr>
                                        <p:cTn id="23" dur="1000" fill="hold"/>
                                        <p:tgtEl>
                                          <p:spTgt spid="13314"/>
                                        </p:tgtEl>
                                        <p:attrNameLst>
                                          <p:attrName>ppt_h</p:attrName>
                                        </p:attrNameLst>
                                      </p:cBhvr>
                                      <p:tavLst>
                                        <p:tav tm="0">
                                          <p:val>
                                            <p:fltVal val="0"/>
                                          </p:val>
                                        </p:tav>
                                        <p:tav tm="100000">
                                          <p:val>
                                            <p:strVal val="#ppt_h"/>
                                          </p:val>
                                        </p:tav>
                                      </p:tavLst>
                                    </p:anim>
                                    <p:animEffect transition="in" filter="fade">
                                      <p:cBhvr>
                                        <p:cTn id="24"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sychiclibrary.com/beyondBooks/wp-content/uploads/2013/03/moonpha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57" y="1066800"/>
            <a:ext cx="7826829" cy="54689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5314"/>
            <a:ext cx="8229600" cy="849086"/>
          </a:xfrm>
        </p:spPr>
        <p:txBody>
          <a:bodyPr>
            <a:normAutofit fontScale="90000"/>
          </a:bodyPr>
          <a:lstStyle/>
          <a:p>
            <a:r>
              <a:rPr lang="en-US" b="1" u="sng" dirty="0" smtClean="0">
                <a:latin typeface="Garamond" panose="02020404030301010803" pitchFamily="18" charset="0"/>
              </a:rPr>
              <a:t>Other diagrams of Phase Changes</a:t>
            </a:r>
            <a:endParaRPr lang="en-US" b="1" u="sng" dirty="0">
              <a:latin typeface="Garamond" panose="02020404030301010803" pitchFamily="18" charset="0"/>
            </a:endParaRPr>
          </a:p>
        </p:txBody>
      </p:sp>
    </p:spTree>
    <p:extLst>
      <p:ext uri="{BB962C8B-B14F-4D97-AF65-F5344CB8AC3E}">
        <p14:creationId xmlns:p14="http://schemas.microsoft.com/office/powerpoint/2010/main" val="37274369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lker.com/cliparts/F/7/Y/Y/s/F/diagram-of-moon-phases-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7106944" cy="50577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228600"/>
            <a:ext cx="8229600" cy="84908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u="sng" smtClean="0">
                <a:latin typeface="Garamond" panose="02020404030301010803" pitchFamily="18" charset="0"/>
              </a:rPr>
              <a:t>Other diagrams of Phase Changes</a:t>
            </a:r>
            <a:endParaRPr lang="en-US" b="1" u="sng" dirty="0">
              <a:latin typeface="Garamond" panose="02020404030301010803" pitchFamily="18" charset="0"/>
            </a:endParaRPr>
          </a:p>
        </p:txBody>
      </p:sp>
    </p:spTree>
    <p:extLst>
      <p:ext uri="{BB962C8B-B14F-4D97-AF65-F5344CB8AC3E}">
        <p14:creationId xmlns:p14="http://schemas.microsoft.com/office/powerpoint/2010/main" val="16848156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00.edu-cdn.com/files/static/science-fair/determine-positions-sun-moon-earth/phases-of-the-m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89301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5071" y="21771"/>
            <a:ext cx="8686800" cy="1143000"/>
          </a:xfrm>
        </p:spPr>
        <p:txBody>
          <a:bodyPr>
            <a:noAutofit/>
          </a:bodyPr>
          <a:lstStyle/>
          <a:p>
            <a:r>
              <a:rPr lang="en-US" sz="5400" b="1" dirty="0" smtClean="0">
                <a:latin typeface="Garamond" panose="02020404030301010803" pitchFamily="18" charset="0"/>
              </a:rPr>
              <a:t>Phase Names Provide Clues</a:t>
            </a:r>
            <a:endParaRPr lang="en-US" sz="5400" b="1" dirty="0">
              <a:latin typeface="Garamond" panose="02020404030301010803" pitchFamily="18" charset="0"/>
            </a:endParaRPr>
          </a:p>
        </p:txBody>
      </p:sp>
      <p:sp>
        <p:nvSpPr>
          <p:cNvPr id="3" name="TextBox 2"/>
          <p:cNvSpPr txBox="1"/>
          <p:nvPr/>
        </p:nvSpPr>
        <p:spPr>
          <a:xfrm>
            <a:off x="457200" y="3581400"/>
            <a:ext cx="4007850" cy="2739211"/>
          </a:xfrm>
          <a:prstGeom prst="rect">
            <a:avLst/>
          </a:prstGeom>
          <a:solidFill>
            <a:schemeClr val="bg1"/>
          </a:solidFill>
          <a:ln>
            <a:solidFill>
              <a:schemeClr val="tx1"/>
            </a:solidFill>
          </a:ln>
        </p:spPr>
        <p:txBody>
          <a:bodyPr wrap="square" rtlCol="0">
            <a:spAutoFit/>
          </a:bodyPr>
          <a:lstStyle/>
          <a:p>
            <a:pPr algn="ctr"/>
            <a:r>
              <a:rPr lang="en-US" sz="3200" b="1" dirty="0" smtClean="0">
                <a:latin typeface="Garamond" panose="02020404030301010803" pitchFamily="18" charset="0"/>
              </a:rPr>
              <a:t>Waxing means to increase in size or grow larger. </a:t>
            </a:r>
            <a:br>
              <a:rPr lang="en-US" sz="3200" b="1" dirty="0" smtClean="0">
                <a:latin typeface="Garamond" panose="02020404030301010803" pitchFamily="18" charset="0"/>
              </a:rPr>
            </a:br>
            <a:r>
              <a:rPr lang="en-US" sz="1200" b="1" dirty="0" smtClean="0">
                <a:latin typeface="Garamond" panose="02020404030301010803" pitchFamily="18" charset="0"/>
              </a:rPr>
              <a:t/>
            </a:r>
            <a:br>
              <a:rPr lang="en-US" sz="1200" b="1" dirty="0" smtClean="0">
                <a:latin typeface="Garamond" panose="02020404030301010803" pitchFamily="18" charset="0"/>
              </a:rPr>
            </a:br>
            <a:r>
              <a:rPr lang="en-US" sz="3200" b="1" dirty="0" smtClean="0">
                <a:latin typeface="Garamond" panose="02020404030301010803" pitchFamily="18" charset="0"/>
              </a:rPr>
              <a:t>In moon phases, what is increasing in size?</a:t>
            </a:r>
            <a:endParaRPr lang="en-US" sz="3200" b="1" dirty="0">
              <a:latin typeface="Garamond" panose="02020404030301010803" pitchFamily="18" charset="0"/>
            </a:endParaRPr>
          </a:p>
        </p:txBody>
      </p:sp>
      <p:sp>
        <p:nvSpPr>
          <p:cNvPr id="5" name="TextBox 4"/>
          <p:cNvSpPr txBox="1"/>
          <p:nvPr/>
        </p:nvSpPr>
        <p:spPr>
          <a:xfrm>
            <a:off x="4800600" y="3566525"/>
            <a:ext cx="4007850" cy="2739211"/>
          </a:xfrm>
          <a:prstGeom prst="rect">
            <a:avLst/>
          </a:prstGeom>
          <a:solidFill>
            <a:schemeClr val="bg1"/>
          </a:solidFill>
          <a:ln>
            <a:solidFill>
              <a:schemeClr val="tx1"/>
            </a:solidFill>
          </a:ln>
        </p:spPr>
        <p:txBody>
          <a:bodyPr wrap="square" rtlCol="0">
            <a:spAutoFit/>
          </a:bodyPr>
          <a:lstStyle/>
          <a:p>
            <a:pPr algn="ctr"/>
            <a:r>
              <a:rPr lang="en-US" sz="3200" b="1" dirty="0" smtClean="0">
                <a:latin typeface="Garamond" panose="02020404030301010803" pitchFamily="18" charset="0"/>
              </a:rPr>
              <a:t>Waning means to decrease in size or grow smaller. </a:t>
            </a:r>
            <a:br>
              <a:rPr lang="en-US" sz="3200" b="1" dirty="0" smtClean="0">
                <a:latin typeface="Garamond" panose="02020404030301010803" pitchFamily="18" charset="0"/>
              </a:rPr>
            </a:br>
            <a:r>
              <a:rPr lang="en-US" sz="1200" b="1" dirty="0" smtClean="0">
                <a:latin typeface="Garamond" panose="02020404030301010803" pitchFamily="18" charset="0"/>
              </a:rPr>
              <a:t/>
            </a:r>
            <a:br>
              <a:rPr lang="en-US" sz="1200" b="1" dirty="0" smtClean="0">
                <a:latin typeface="Garamond" panose="02020404030301010803" pitchFamily="18" charset="0"/>
              </a:rPr>
            </a:br>
            <a:r>
              <a:rPr lang="en-US" sz="3200" b="1" dirty="0" smtClean="0">
                <a:latin typeface="Garamond" panose="02020404030301010803" pitchFamily="18" charset="0"/>
              </a:rPr>
              <a:t>In moon phases, what is decreasing in size?</a:t>
            </a:r>
            <a:endParaRPr lang="en-US" sz="3200" b="1" dirty="0">
              <a:latin typeface="Garamond" panose="02020404030301010803" pitchFamily="18" charset="0"/>
            </a:endParaRPr>
          </a:p>
        </p:txBody>
      </p:sp>
    </p:spTree>
    <p:extLst>
      <p:ext uri="{BB962C8B-B14F-4D97-AF65-F5344CB8AC3E}">
        <p14:creationId xmlns:p14="http://schemas.microsoft.com/office/powerpoint/2010/main" val="14408807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1000" fill="hold"/>
                                        <p:tgtEl>
                                          <p:spTgt spid="4098"/>
                                        </p:tgtEl>
                                        <p:attrNameLst>
                                          <p:attrName>ppt_w</p:attrName>
                                        </p:attrNameLst>
                                      </p:cBhvr>
                                      <p:tavLst>
                                        <p:tav tm="0">
                                          <p:val>
                                            <p:fltVal val="0"/>
                                          </p:val>
                                        </p:tav>
                                        <p:tav tm="100000">
                                          <p:val>
                                            <p:strVal val="#ppt_w"/>
                                          </p:val>
                                        </p:tav>
                                      </p:tavLst>
                                    </p:anim>
                                    <p:anim calcmode="lin" valueType="num">
                                      <p:cBhvr>
                                        <p:cTn id="12" dur="1000" fill="hold"/>
                                        <p:tgtEl>
                                          <p:spTgt spid="4098"/>
                                        </p:tgtEl>
                                        <p:attrNameLst>
                                          <p:attrName>ppt_h</p:attrName>
                                        </p:attrNameLst>
                                      </p:cBhvr>
                                      <p:tavLst>
                                        <p:tav tm="0">
                                          <p:val>
                                            <p:fltVal val="0"/>
                                          </p:val>
                                        </p:tav>
                                        <p:tav tm="100000">
                                          <p:val>
                                            <p:strVal val="#ppt_h"/>
                                          </p:val>
                                        </p:tav>
                                      </p:tavLst>
                                    </p:anim>
                                    <p:animEffect transition="in" filter="fade">
                                      <p:cBhvr>
                                        <p:cTn id="13" dur="10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Autofit/>
          </a:bodyPr>
          <a:lstStyle/>
          <a:p>
            <a:r>
              <a:rPr lang="en-US" sz="8000" b="1" u="sng" dirty="0" smtClean="0">
                <a:latin typeface="Garamond" panose="02020404030301010803" pitchFamily="18" charset="0"/>
              </a:rPr>
              <a:t>Eclipses</a:t>
            </a:r>
            <a:endParaRPr lang="en-US" sz="8000" b="1" u="sng" dirty="0">
              <a:latin typeface="Garamond" panose="02020404030301010803" pitchFamily="18" charset="0"/>
            </a:endParaRPr>
          </a:p>
        </p:txBody>
      </p:sp>
      <p:pic>
        <p:nvPicPr>
          <p:cNvPr id="10242" name="Picture 2" descr="http://cdn-7.nikon-cdn.com/en_INC/IMG/Images/Learn-Explore/Photography-Techniques/2012/Solar-Eclipses-Fred-Espenak/Media/SolarEclipse-Espenak-TSE2006-5x3-1b_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88618"/>
            <a:ext cx="6553200" cy="506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2161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uybrarian.files.wordpress.com/2011/12/moonphases.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58" y="911515"/>
            <a:ext cx="9187543" cy="597914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09600" y="-13902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u="sng" dirty="0" smtClean="0">
                <a:latin typeface="Garamond" panose="02020404030301010803" pitchFamily="18" charset="0"/>
              </a:rPr>
              <a:t>Phases of the Moon</a:t>
            </a:r>
            <a:endParaRPr lang="en-US" sz="6000" b="1" u="sng" dirty="0">
              <a:latin typeface="Garamond" panose="02020404030301010803" pitchFamily="18" charset="0"/>
            </a:endParaRPr>
          </a:p>
        </p:txBody>
      </p:sp>
    </p:spTree>
    <p:extLst>
      <p:ext uri="{BB962C8B-B14F-4D97-AF65-F5344CB8AC3E}">
        <p14:creationId xmlns:p14="http://schemas.microsoft.com/office/powerpoint/2010/main" val="34344432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oon's orbit around 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
            <a:ext cx="5333247"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answering-christianity.com/TBfig2-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68921"/>
            <a:ext cx="7162800" cy="321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2797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839200" cy="990599"/>
          </a:xfrm>
        </p:spPr>
        <p:txBody>
          <a:bodyPr>
            <a:normAutofit/>
          </a:bodyPr>
          <a:lstStyle/>
          <a:p>
            <a:r>
              <a:rPr lang="en-US" sz="4800" b="1" dirty="0" smtClean="0">
                <a:latin typeface="Garamond" panose="02020404030301010803" pitchFamily="18" charset="0"/>
                <a:cs typeface="Arial" panose="020B0604020202020204" pitchFamily="34" charset="0"/>
              </a:rPr>
              <a:t>There are two types of Eclipses:</a:t>
            </a:r>
            <a:endParaRPr lang="en-US" sz="4800" b="1" dirty="0">
              <a:latin typeface="Garamond" panose="02020404030301010803" pitchFamily="18" charset="0"/>
              <a:cs typeface="Arial" panose="020B0604020202020204" pitchFamily="34" charset="0"/>
            </a:endParaRPr>
          </a:p>
        </p:txBody>
      </p:sp>
      <p:grpSp>
        <p:nvGrpSpPr>
          <p:cNvPr id="4" name="Group 3"/>
          <p:cNvGrpSpPr/>
          <p:nvPr/>
        </p:nvGrpSpPr>
        <p:grpSpPr>
          <a:xfrm>
            <a:off x="228600" y="1219200"/>
            <a:ext cx="8719458" cy="2712021"/>
            <a:chOff x="228600" y="1219200"/>
            <a:chExt cx="8719458" cy="2712021"/>
          </a:xfrm>
        </p:grpSpPr>
        <p:pic>
          <p:nvPicPr>
            <p:cNvPr id="10242" name="Picture 2" descr="http://www.nikonusa.com/en_INC/IMG/Images/Learn-Explore/Photography-Techniques/2012/Solar-Eclipses-Fred-Espenak/Media/SolarEclipse-Espenak-T01-03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344" y="1219200"/>
              <a:ext cx="4408714" cy="27120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469837"/>
              <a:ext cx="4038600" cy="2123658"/>
            </a:xfrm>
            <a:prstGeom prst="rect">
              <a:avLst/>
            </a:prstGeom>
            <a:noFill/>
          </p:spPr>
          <p:txBody>
            <a:bodyPr wrap="square" rtlCol="0">
              <a:spAutoFit/>
            </a:bodyPr>
            <a:lstStyle/>
            <a:p>
              <a:pPr algn="ctr"/>
              <a:r>
                <a:rPr lang="en-US" sz="6600" b="1" dirty="0" smtClean="0">
                  <a:latin typeface="Garamond" panose="02020404030301010803" pitchFamily="18" charset="0"/>
                </a:rPr>
                <a:t>Solar </a:t>
              </a:r>
            </a:p>
            <a:p>
              <a:pPr algn="ctr"/>
              <a:r>
                <a:rPr lang="en-US" sz="6600" b="1" dirty="0" smtClean="0">
                  <a:latin typeface="Garamond" panose="02020404030301010803" pitchFamily="18" charset="0"/>
                </a:rPr>
                <a:t>Eclipse</a:t>
              </a:r>
              <a:endParaRPr lang="en-US" sz="6600" b="1" dirty="0">
                <a:latin typeface="Garamond" panose="02020404030301010803" pitchFamily="18" charset="0"/>
              </a:endParaRPr>
            </a:p>
          </p:txBody>
        </p:sp>
      </p:grpSp>
      <p:grpSp>
        <p:nvGrpSpPr>
          <p:cNvPr id="5" name="Group 4"/>
          <p:cNvGrpSpPr/>
          <p:nvPr/>
        </p:nvGrpSpPr>
        <p:grpSpPr>
          <a:xfrm>
            <a:off x="293912" y="4191000"/>
            <a:ext cx="8665032" cy="2486025"/>
            <a:chOff x="293912" y="4191000"/>
            <a:chExt cx="8665032" cy="2486025"/>
          </a:xfrm>
        </p:grpSpPr>
        <p:pic>
          <p:nvPicPr>
            <p:cNvPr id="10244" name="Picture 4" descr="http://blogs.kqed.org/science/files/2014/04/Lunar-Eclipse-08-28-07-composite-8bt-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9344" y="4191000"/>
              <a:ext cx="4419600" cy="2486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3912" y="4408714"/>
              <a:ext cx="4038600" cy="2123658"/>
            </a:xfrm>
            <a:prstGeom prst="rect">
              <a:avLst/>
            </a:prstGeom>
            <a:noFill/>
          </p:spPr>
          <p:txBody>
            <a:bodyPr wrap="square" rtlCol="0">
              <a:spAutoFit/>
            </a:bodyPr>
            <a:lstStyle/>
            <a:p>
              <a:pPr algn="ctr"/>
              <a:r>
                <a:rPr lang="en-US" sz="6600" b="1" dirty="0" smtClean="0">
                  <a:latin typeface="Garamond" panose="02020404030301010803" pitchFamily="18" charset="0"/>
                </a:rPr>
                <a:t>Lunar Eclipse</a:t>
              </a:r>
              <a:endParaRPr lang="en-US" sz="6600" b="1" dirty="0">
                <a:latin typeface="Garamond" panose="02020404030301010803" pitchFamily="18" charset="0"/>
              </a:endParaRPr>
            </a:p>
          </p:txBody>
        </p:sp>
      </p:grpSp>
    </p:spTree>
    <p:extLst>
      <p:ext uri="{BB962C8B-B14F-4D97-AF65-F5344CB8AC3E}">
        <p14:creationId xmlns:p14="http://schemas.microsoft.com/office/powerpoint/2010/main" val="9574022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r>
              <a:rPr lang="en-US" sz="6600" b="1" u="sng" dirty="0" smtClean="0">
                <a:latin typeface="Garamond" panose="02020404030301010803" pitchFamily="18" charset="0"/>
              </a:rPr>
              <a:t>Solar Eclipse</a:t>
            </a:r>
            <a:endParaRPr lang="en-US" sz="6600" b="1" u="sng" dirty="0">
              <a:latin typeface="Garamond" panose="02020404030301010803" pitchFamily="18" charset="0"/>
            </a:endParaRPr>
          </a:p>
        </p:txBody>
      </p:sp>
      <p:sp>
        <p:nvSpPr>
          <p:cNvPr id="3" name="Content Placeholder 2"/>
          <p:cNvSpPr>
            <a:spLocks noGrp="1"/>
          </p:cNvSpPr>
          <p:nvPr>
            <p:ph idx="1"/>
          </p:nvPr>
        </p:nvSpPr>
        <p:spPr>
          <a:xfrm>
            <a:off x="457200" y="1371600"/>
            <a:ext cx="8229600" cy="5334000"/>
          </a:xfrm>
        </p:spPr>
        <p:txBody>
          <a:bodyPr>
            <a:normAutofit fontScale="92500" lnSpcReduction="20000"/>
          </a:bodyPr>
          <a:lstStyle/>
          <a:p>
            <a:r>
              <a:rPr lang="en-US" sz="3800" dirty="0" smtClean="0">
                <a:latin typeface="Garamond" panose="02020404030301010803" pitchFamily="18" charset="0"/>
              </a:rPr>
              <a:t>When its orbit around Earth takes the Moon directly between Earth and the Sun, the Moon blocks our view of the Sun in what we call a solar eclipse.</a:t>
            </a:r>
          </a:p>
          <a:p>
            <a:endParaRPr lang="en-US" sz="1800" dirty="0" smtClean="0">
              <a:latin typeface="Garamond" panose="02020404030301010803" pitchFamily="18" charset="0"/>
            </a:endParaRPr>
          </a:p>
          <a:p>
            <a:r>
              <a:rPr lang="en-US" sz="3800" dirty="0" smtClean="0">
                <a:latin typeface="Garamond" panose="02020404030301010803" pitchFamily="18" charset="0"/>
              </a:rPr>
              <a:t>In short, the moon passes between the Earth and Sun causing the Earth to pass through the Moon’s shadow.</a:t>
            </a:r>
          </a:p>
          <a:p>
            <a:endParaRPr lang="en-US" sz="1800" dirty="0" smtClean="0">
              <a:latin typeface="Garamond" panose="02020404030301010803" pitchFamily="18" charset="0"/>
            </a:endParaRPr>
          </a:p>
          <a:p>
            <a:r>
              <a:rPr lang="en-US" sz="3800" dirty="0" smtClean="0">
                <a:latin typeface="Garamond" panose="02020404030301010803" pitchFamily="18" charset="0"/>
              </a:rPr>
              <a:t>Depending on where you are on Earth, you may experience a total eclipse or a partial eclipse.</a:t>
            </a:r>
            <a:endParaRPr lang="en-US" sz="3800" dirty="0">
              <a:latin typeface="Garamond" panose="02020404030301010803" pitchFamily="18" charset="0"/>
            </a:endParaRPr>
          </a:p>
        </p:txBody>
      </p:sp>
    </p:spTree>
    <p:extLst>
      <p:ext uri="{BB962C8B-B14F-4D97-AF65-F5344CB8AC3E}">
        <p14:creationId xmlns:p14="http://schemas.microsoft.com/office/powerpoint/2010/main" val="2508985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458200" cy="838200"/>
          </a:xfrm>
        </p:spPr>
        <p:txBody>
          <a:bodyPr>
            <a:noAutofit/>
          </a:bodyPr>
          <a:lstStyle/>
          <a:p>
            <a:r>
              <a:rPr lang="en-US" sz="5400" b="1" u="sng" dirty="0" smtClean="0">
                <a:latin typeface="Garamond" panose="02020404030301010803" pitchFamily="18" charset="0"/>
              </a:rPr>
              <a:t>Diagrams of a Solar Eclipse</a:t>
            </a:r>
            <a:endParaRPr lang="en-US" sz="5400" b="1" u="sng" dirty="0">
              <a:latin typeface="Garamond" panose="02020404030301010803" pitchFamily="18" charset="0"/>
            </a:endParaRPr>
          </a:p>
        </p:txBody>
      </p:sp>
      <p:pic>
        <p:nvPicPr>
          <p:cNvPr id="11266" name="Picture 2" descr="http://www.schoolphysics.co.uk/age11-14/Astronomy/text/Eclipses/image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3" y="1066799"/>
            <a:ext cx="6248400" cy="22721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772" y="3657600"/>
            <a:ext cx="4762502" cy="29210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856415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57" y="228600"/>
            <a:ext cx="8915400" cy="1143000"/>
          </a:xfrm>
        </p:spPr>
        <p:txBody>
          <a:bodyPr>
            <a:noAutofit/>
          </a:bodyPr>
          <a:lstStyle/>
          <a:p>
            <a:r>
              <a:rPr lang="en-US" sz="5400" b="1" u="sng" dirty="0" smtClean="0">
                <a:latin typeface="Garamond" panose="02020404030301010803" pitchFamily="18" charset="0"/>
              </a:rPr>
              <a:t>Animations of a Solar Eclipse</a:t>
            </a:r>
            <a:endParaRPr lang="en-US" sz="5400" b="1" u="sng" dirty="0">
              <a:latin typeface="Garamond" panose="02020404030301010803" pitchFamily="18" charset="0"/>
            </a:endParaRPr>
          </a:p>
        </p:txBody>
      </p:sp>
      <p:sp>
        <p:nvSpPr>
          <p:cNvPr id="3" name="Rectangle 2"/>
          <p:cNvSpPr/>
          <p:nvPr/>
        </p:nvSpPr>
        <p:spPr>
          <a:xfrm>
            <a:off x="838200" y="1981200"/>
            <a:ext cx="7696200" cy="1200329"/>
          </a:xfrm>
          <a:prstGeom prst="rect">
            <a:avLst/>
          </a:prstGeom>
        </p:spPr>
        <p:txBody>
          <a:bodyPr wrap="square">
            <a:spAutoFit/>
          </a:bodyPr>
          <a:lstStyle/>
          <a:p>
            <a:pPr algn="ctr"/>
            <a:r>
              <a:rPr lang="en-US" sz="3600" dirty="0">
                <a:hlinkClick r:id="rId3"/>
              </a:rPr>
              <a:t>http://ww2.valdosta.edu/~</a:t>
            </a:r>
            <a:r>
              <a:rPr lang="en-US" sz="3600" dirty="0" smtClean="0">
                <a:hlinkClick r:id="rId3"/>
              </a:rPr>
              <a:t>cbarnbau/astro_demos/frameset_moon.html</a:t>
            </a:r>
            <a:r>
              <a:rPr lang="en-US" sz="3600" dirty="0" smtClean="0"/>
              <a:t> </a:t>
            </a:r>
            <a:endParaRPr lang="en-US" sz="3600" dirty="0"/>
          </a:p>
        </p:txBody>
      </p:sp>
      <p:sp>
        <p:nvSpPr>
          <p:cNvPr id="4" name="Rectangle 3"/>
          <p:cNvSpPr/>
          <p:nvPr/>
        </p:nvSpPr>
        <p:spPr>
          <a:xfrm>
            <a:off x="831783" y="3581400"/>
            <a:ext cx="7511143" cy="2308324"/>
          </a:xfrm>
          <a:prstGeom prst="rect">
            <a:avLst/>
          </a:prstGeom>
        </p:spPr>
        <p:txBody>
          <a:bodyPr wrap="square">
            <a:spAutoFit/>
          </a:bodyPr>
          <a:lstStyle/>
          <a:p>
            <a:pPr algn="ctr"/>
            <a:r>
              <a:rPr lang="en-US" sz="3600" dirty="0">
                <a:hlinkClick r:id="rId4"/>
              </a:rPr>
              <a:t>http://</a:t>
            </a:r>
            <a:r>
              <a:rPr lang="en-US" sz="3600" dirty="0" smtClean="0">
                <a:hlinkClick r:id="rId4"/>
              </a:rPr>
              <a:t>www.classzone.com/books/earth_science/terc/content/visualizations/es2505/es2505page01.cfm?chapter_no=visualization</a:t>
            </a:r>
            <a:r>
              <a:rPr lang="en-US" sz="3600" dirty="0" smtClean="0"/>
              <a:t> </a:t>
            </a:r>
            <a:endParaRPr lang="en-US" sz="3600" dirty="0"/>
          </a:p>
        </p:txBody>
      </p:sp>
    </p:spTree>
    <p:extLst>
      <p:ext uri="{BB962C8B-B14F-4D97-AF65-F5344CB8AC3E}">
        <p14:creationId xmlns:p14="http://schemas.microsoft.com/office/powerpoint/2010/main" val="6400550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348"/>
            <a:ext cx="8229600" cy="1143000"/>
          </a:xfrm>
        </p:spPr>
        <p:txBody>
          <a:bodyPr>
            <a:normAutofit/>
          </a:bodyPr>
          <a:lstStyle/>
          <a:p>
            <a:r>
              <a:rPr lang="en-US" sz="6000" b="1" u="sng" dirty="0" smtClean="0">
                <a:latin typeface="Garamond" panose="02020404030301010803" pitchFamily="18" charset="0"/>
              </a:rPr>
              <a:t>Lunar Eclipse</a:t>
            </a:r>
            <a:endParaRPr lang="en-US" sz="6000" b="1" u="sng" dirty="0">
              <a:latin typeface="Garamond" panose="02020404030301010803" pitchFamily="18" charset="0"/>
            </a:endParaRPr>
          </a:p>
        </p:txBody>
      </p:sp>
      <p:pic>
        <p:nvPicPr>
          <p:cNvPr id="14338" name="Picture 2" descr="http://www.mreclipse.com/LEphoto/TLE2004Oct/image/TLE2004-Triple1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934200" cy="519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201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14" y="0"/>
            <a:ext cx="8229600" cy="1143000"/>
          </a:xfrm>
        </p:spPr>
        <p:txBody>
          <a:bodyPr>
            <a:normAutofit/>
          </a:bodyPr>
          <a:lstStyle/>
          <a:p>
            <a:r>
              <a:rPr lang="en-US" sz="6600" b="1" u="sng" dirty="0" smtClean="0">
                <a:latin typeface="Garamond" panose="02020404030301010803" pitchFamily="18" charset="0"/>
              </a:rPr>
              <a:t>Lunar Eclipse</a:t>
            </a:r>
            <a:endParaRPr lang="en-US" sz="6600" b="1" u="sng" dirty="0">
              <a:latin typeface="Garamond" panose="02020404030301010803" pitchFamily="18" charset="0"/>
            </a:endParaRPr>
          </a:p>
        </p:txBody>
      </p:sp>
      <p:sp>
        <p:nvSpPr>
          <p:cNvPr id="3" name="Content Placeholder 2"/>
          <p:cNvSpPr>
            <a:spLocks noGrp="1"/>
          </p:cNvSpPr>
          <p:nvPr>
            <p:ph idx="1"/>
          </p:nvPr>
        </p:nvSpPr>
        <p:spPr>
          <a:xfrm>
            <a:off x="381000" y="1447800"/>
            <a:ext cx="8229600" cy="5127172"/>
          </a:xfrm>
        </p:spPr>
        <p:txBody>
          <a:bodyPr>
            <a:normAutofit/>
          </a:bodyPr>
          <a:lstStyle/>
          <a:p>
            <a:r>
              <a:rPr lang="en-US" sz="3800" dirty="0" smtClean="0">
                <a:latin typeface="Garamond" panose="02020404030301010803" pitchFamily="18" charset="0"/>
              </a:rPr>
              <a:t>A Lunar Eclipse occurs when the moon passes through the Earth’s shadow.</a:t>
            </a:r>
          </a:p>
          <a:p>
            <a:endParaRPr lang="en-US" sz="2000" dirty="0">
              <a:latin typeface="Garamond" panose="02020404030301010803" pitchFamily="18" charset="0"/>
            </a:endParaRPr>
          </a:p>
          <a:p>
            <a:r>
              <a:rPr lang="en-US" sz="3800" dirty="0" smtClean="0">
                <a:latin typeface="Garamond" panose="02020404030301010803" pitchFamily="18" charset="0"/>
              </a:rPr>
              <a:t>Depending on where the moon crosses Earth’s shadow, the top or bottom will appear darker.  The reddish color is from sunlight refracted by Earth’s atmosphere onto the moon.</a:t>
            </a:r>
          </a:p>
        </p:txBody>
      </p:sp>
    </p:spTree>
    <p:extLst>
      <p:ext uri="{BB962C8B-B14F-4D97-AF65-F5344CB8AC3E}">
        <p14:creationId xmlns:p14="http://schemas.microsoft.com/office/powerpoint/2010/main" val="35743296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u="sng" dirty="0" smtClean="0">
                <a:latin typeface="Garamond" panose="02020404030301010803" pitchFamily="18" charset="0"/>
              </a:rPr>
              <a:t>Lunar Eclipse</a:t>
            </a:r>
            <a:endParaRPr lang="en-US" sz="6600" b="1" u="sng" dirty="0">
              <a:latin typeface="Garamond" panose="02020404030301010803"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58" y="1981200"/>
            <a:ext cx="8594828" cy="3886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22148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9" y="457200"/>
            <a:ext cx="8610599" cy="1143000"/>
          </a:xfrm>
        </p:spPr>
        <p:txBody>
          <a:bodyPr>
            <a:noAutofit/>
          </a:bodyPr>
          <a:lstStyle/>
          <a:p>
            <a:r>
              <a:rPr lang="en-US" sz="5400" b="1" u="sng" dirty="0" smtClean="0">
                <a:latin typeface="Garamond" panose="02020404030301010803" pitchFamily="18" charset="0"/>
              </a:rPr>
              <a:t>Video Clips  and Animations of a Lunar Eclipse</a:t>
            </a:r>
            <a:endParaRPr lang="en-US" sz="5400" b="1" u="sng" dirty="0">
              <a:latin typeface="Garamond" panose="02020404030301010803" pitchFamily="18" charset="0"/>
            </a:endParaRPr>
          </a:p>
        </p:txBody>
      </p:sp>
      <p:sp>
        <p:nvSpPr>
          <p:cNvPr id="5" name="Rectangle 4"/>
          <p:cNvSpPr/>
          <p:nvPr/>
        </p:nvSpPr>
        <p:spPr>
          <a:xfrm>
            <a:off x="892629" y="3733800"/>
            <a:ext cx="7391400" cy="954107"/>
          </a:xfrm>
          <a:prstGeom prst="rect">
            <a:avLst/>
          </a:prstGeom>
        </p:spPr>
        <p:txBody>
          <a:bodyPr wrap="square">
            <a:spAutoFit/>
          </a:bodyPr>
          <a:lstStyle/>
          <a:p>
            <a:r>
              <a:rPr lang="en-US" sz="2800" dirty="0">
                <a:hlinkClick r:id="rId3"/>
              </a:rPr>
              <a:t>http://ww2.valdosta.edu/~</a:t>
            </a:r>
            <a:r>
              <a:rPr lang="en-US" sz="2800" dirty="0" smtClean="0">
                <a:hlinkClick r:id="rId3"/>
              </a:rPr>
              <a:t>cbarnbau/astro_demos/frameset_moon.html</a:t>
            </a:r>
            <a:r>
              <a:rPr lang="en-US" sz="2800" dirty="0" smtClean="0"/>
              <a:t> </a:t>
            </a:r>
            <a:endParaRPr lang="en-US" sz="2800" dirty="0"/>
          </a:p>
        </p:txBody>
      </p:sp>
      <p:sp>
        <p:nvSpPr>
          <p:cNvPr id="6" name="Rectangle 5"/>
          <p:cNvSpPr/>
          <p:nvPr/>
        </p:nvSpPr>
        <p:spPr>
          <a:xfrm>
            <a:off x="914400" y="5257800"/>
            <a:ext cx="7543800" cy="954107"/>
          </a:xfrm>
          <a:prstGeom prst="rect">
            <a:avLst/>
          </a:prstGeom>
        </p:spPr>
        <p:txBody>
          <a:bodyPr wrap="square">
            <a:spAutoFit/>
          </a:bodyPr>
          <a:lstStyle/>
          <a:p>
            <a:r>
              <a:rPr lang="en-US" sz="2800" dirty="0">
                <a:hlinkClick r:id="rId3"/>
              </a:rPr>
              <a:t>http://ww2.valdosta.edu/~</a:t>
            </a:r>
            <a:r>
              <a:rPr lang="en-US" sz="2800" dirty="0" smtClean="0">
                <a:hlinkClick r:id="rId3"/>
              </a:rPr>
              <a:t>cbarnbau/astro_demos/frameset_moon.html</a:t>
            </a:r>
            <a:r>
              <a:rPr lang="en-US" sz="2800" dirty="0" smtClean="0"/>
              <a:t> </a:t>
            </a:r>
            <a:endParaRPr lang="en-US" sz="2800" dirty="0"/>
          </a:p>
        </p:txBody>
      </p:sp>
      <p:sp>
        <p:nvSpPr>
          <p:cNvPr id="7" name="Rectangle 6"/>
          <p:cNvSpPr/>
          <p:nvPr/>
        </p:nvSpPr>
        <p:spPr>
          <a:xfrm>
            <a:off x="936171" y="2286000"/>
            <a:ext cx="7347858" cy="954107"/>
          </a:xfrm>
          <a:prstGeom prst="rect">
            <a:avLst/>
          </a:prstGeom>
        </p:spPr>
        <p:txBody>
          <a:bodyPr wrap="square">
            <a:spAutoFit/>
          </a:bodyPr>
          <a:lstStyle/>
          <a:p>
            <a:r>
              <a:rPr lang="en-US" sz="2800" dirty="0">
                <a:hlinkClick r:id="rId4"/>
              </a:rPr>
              <a:t>http://</a:t>
            </a:r>
            <a:r>
              <a:rPr lang="en-US" sz="2800" dirty="0" smtClean="0">
                <a:hlinkClick r:id="rId4"/>
              </a:rPr>
              <a:t>www.neok12.com/video/Eclipse/zX027e52507b754877644063.htm</a:t>
            </a:r>
            <a:r>
              <a:rPr lang="en-US" sz="2800" dirty="0" smtClean="0"/>
              <a:t> </a:t>
            </a:r>
            <a:endParaRPr lang="en-US" sz="2800" dirty="0"/>
          </a:p>
        </p:txBody>
      </p:sp>
    </p:spTree>
    <p:extLst>
      <p:ext uri="{BB962C8B-B14F-4D97-AF65-F5344CB8AC3E}">
        <p14:creationId xmlns:p14="http://schemas.microsoft.com/office/powerpoint/2010/main" val="32144587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1630362"/>
          </a:xfrm>
        </p:spPr>
        <p:txBody>
          <a:bodyPr>
            <a:noAutofit/>
          </a:bodyPr>
          <a:lstStyle/>
          <a:p>
            <a:r>
              <a:rPr lang="en-US" sz="3200" dirty="0" smtClean="0">
                <a:latin typeface="Garamond" panose="02020404030301010803" pitchFamily="18" charset="0"/>
              </a:rPr>
              <a:t>Lunar Eclipses happen when the Moon passes through Earth’s shadow, whereas solar eclipses happen when Earth passes through the Moon’s shadow.</a:t>
            </a:r>
            <a:endParaRPr lang="en-US" sz="3200" dirty="0">
              <a:latin typeface="Garamond" panose="02020404030301010803" pitchFamily="18" charset="0"/>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057400"/>
            <a:ext cx="6296177" cy="441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800837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44"/>
            <a:ext cx="9144000" cy="1143000"/>
          </a:xfrm>
        </p:spPr>
        <p:txBody>
          <a:bodyPr>
            <a:normAutofit fontScale="90000"/>
          </a:bodyPr>
          <a:lstStyle/>
          <a:p>
            <a:r>
              <a:rPr lang="en-US" sz="5400" b="1" u="sng" dirty="0" smtClean="0">
                <a:latin typeface="Garamond" panose="02020404030301010803" pitchFamily="18" charset="0"/>
              </a:rPr>
              <a:t>Facts about Phases of the Moon</a:t>
            </a:r>
            <a:endParaRPr lang="en-US" sz="5400" b="1" u="sng" dirty="0">
              <a:latin typeface="Garamond" panose="02020404030301010803" pitchFamily="18" charset="0"/>
            </a:endParaRPr>
          </a:p>
        </p:txBody>
      </p:sp>
      <p:sp>
        <p:nvSpPr>
          <p:cNvPr id="3" name="Content Placeholder 2"/>
          <p:cNvSpPr>
            <a:spLocks noGrp="1"/>
          </p:cNvSpPr>
          <p:nvPr>
            <p:ph idx="1"/>
          </p:nvPr>
        </p:nvSpPr>
        <p:spPr>
          <a:xfrm>
            <a:off x="228600" y="1219200"/>
            <a:ext cx="8610600" cy="5334000"/>
          </a:xfrm>
        </p:spPr>
        <p:txBody>
          <a:bodyPr>
            <a:normAutofit/>
          </a:bodyPr>
          <a:lstStyle/>
          <a:p>
            <a:r>
              <a:rPr lang="en-US" dirty="0" smtClean="0">
                <a:latin typeface="Garamond" panose="02020404030301010803" pitchFamily="18" charset="0"/>
              </a:rPr>
              <a:t>The moon changes in position in the sky each day. It also changes in appearance from a full moon to a thin crescent. These changes are called phases.</a:t>
            </a:r>
          </a:p>
          <a:p>
            <a:endParaRPr lang="en-US" sz="1600" dirty="0" smtClean="0">
              <a:latin typeface="Garamond" panose="02020404030301010803" pitchFamily="18" charset="0"/>
            </a:endParaRPr>
          </a:p>
          <a:p>
            <a:r>
              <a:rPr lang="en-US" dirty="0" smtClean="0">
                <a:latin typeface="Garamond" panose="02020404030301010803" pitchFamily="18" charset="0"/>
              </a:rPr>
              <a:t>The moon orbits the Earth once in about 28 days, which changes the part of the moon lighted by the sun and how much of that part can be seen from the Earth – phases of the moon.</a:t>
            </a:r>
          </a:p>
          <a:p>
            <a:endParaRPr lang="en-US" sz="1600" dirty="0">
              <a:latin typeface="Garamond" panose="02020404030301010803" pitchFamily="18" charset="0"/>
            </a:endParaRPr>
          </a:p>
          <a:p>
            <a:r>
              <a:rPr lang="en-US" dirty="0">
                <a:latin typeface="Garamond" panose="02020404030301010803" pitchFamily="18" charset="0"/>
              </a:rPr>
              <a:t>The moon’s light comes from the sun, and the sunlight is reflected off the moon’s surface.</a:t>
            </a:r>
          </a:p>
          <a:p>
            <a:pPr marL="0" indent="0">
              <a:buNone/>
            </a:pPr>
            <a:endParaRPr lang="en-US" dirty="0">
              <a:latin typeface="Garamond" panose="02020404030301010803" pitchFamily="18" charset="0"/>
            </a:endParaRPr>
          </a:p>
        </p:txBody>
      </p:sp>
    </p:spTree>
    <p:extLst>
      <p:ext uri="{BB962C8B-B14F-4D97-AF65-F5344CB8AC3E}">
        <p14:creationId xmlns:p14="http://schemas.microsoft.com/office/powerpoint/2010/main" val="31405252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Garamond" panose="02020404030301010803" pitchFamily="18" charset="0"/>
              </a:rPr>
              <a:t>Why we see Phases….</a:t>
            </a:r>
            <a:endParaRPr lang="en-US" sz="6000" b="1" dirty="0">
              <a:latin typeface="Garamond" panose="02020404030301010803" pitchFamily="18" charset="0"/>
            </a:endParaRPr>
          </a:p>
        </p:txBody>
      </p:sp>
      <p:sp>
        <p:nvSpPr>
          <p:cNvPr id="3" name="Rectangle 2"/>
          <p:cNvSpPr/>
          <p:nvPr/>
        </p:nvSpPr>
        <p:spPr>
          <a:xfrm>
            <a:off x="304800" y="2444115"/>
            <a:ext cx="8610600" cy="1323439"/>
          </a:xfrm>
          <a:prstGeom prst="rect">
            <a:avLst/>
          </a:prstGeom>
        </p:spPr>
        <p:txBody>
          <a:bodyPr wrap="square">
            <a:spAutoFit/>
          </a:bodyPr>
          <a:lstStyle/>
          <a:p>
            <a:pPr algn="ctr"/>
            <a:r>
              <a:rPr lang="en-US" sz="4000" dirty="0">
                <a:hlinkClick r:id="rId3"/>
              </a:rPr>
              <a:t>http://ww2.valdosta.edu/~</a:t>
            </a:r>
            <a:r>
              <a:rPr lang="en-US" sz="4000" dirty="0" smtClean="0">
                <a:hlinkClick r:id="rId3"/>
              </a:rPr>
              <a:t>cbarnbau/astro_demos/frameset_moon.html</a:t>
            </a:r>
            <a:r>
              <a:rPr lang="en-US" sz="4000" dirty="0" smtClean="0"/>
              <a:t> </a:t>
            </a:r>
            <a:endParaRPr lang="en-US" sz="4000" dirty="0"/>
          </a:p>
        </p:txBody>
      </p:sp>
    </p:spTree>
    <p:extLst>
      <p:ext uri="{BB962C8B-B14F-4D97-AF65-F5344CB8AC3E}">
        <p14:creationId xmlns:p14="http://schemas.microsoft.com/office/powerpoint/2010/main" val="19634276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44"/>
            <a:ext cx="9144000" cy="1143000"/>
          </a:xfrm>
        </p:spPr>
        <p:txBody>
          <a:bodyPr>
            <a:normAutofit fontScale="90000"/>
          </a:bodyPr>
          <a:lstStyle/>
          <a:p>
            <a:r>
              <a:rPr lang="en-US" sz="5400" b="1" u="sng" dirty="0" smtClean="0">
                <a:latin typeface="Garamond" panose="02020404030301010803" pitchFamily="18" charset="0"/>
              </a:rPr>
              <a:t>Facts about Phases of the Moon</a:t>
            </a:r>
            <a:endParaRPr lang="en-US" sz="5400" b="1" u="sng" dirty="0">
              <a:latin typeface="Garamond" panose="02020404030301010803" pitchFamily="18" charset="0"/>
            </a:endParaRPr>
          </a:p>
        </p:txBody>
      </p:sp>
      <p:sp>
        <p:nvSpPr>
          <p:cNvPr id="3" name="Content Placeholder 2"/>
          <p:cNvSpPr>
            <a:spLocks noGrp="1"/>
          </p:cNvSpPr>
          <p:nvPr>
            <p:ph idx="1"/>
          </p:nvPr>
        </p:nvSpPr>
        <p:spPr>
          <a:xfrm>
            <a:off x="304800" y="1143000"/>
            <a:ext cx="8610600" cy="5508168"/>
          </a:xfrm>
        </p:spPr>
        <p:txBody>
          <a:bodyPr>
            <a:normAutofit lnSpcReduction="10000"/>
          </a:bodyPr>
          <a:lstStyle/>
          <a:p>
            <a:r>
              <a:rPr lang="en-US" dirty="0" smtClean="0">
                <a:latin typeface="Garamond" panose="02020404030301010803" pitchFamily="18" charset="0"/>
              </a:rPr>
              <a:t>The moon’s phases are caused by the part of the moon that reflects the sun and seen from our position on earth.</a:t>
            </a:r>
          </a:p>
          <a:p>
            <a:endParaRPr lang="en-US" sz="1600" dirty="0" smtClean="0">
              <a:latin typeface="Garamond" panose="02020404030301010803" pitchFamily="18" charset="0"/>
            </a:endParaRPr>
          </a:p>
          <a:p>
            <a:r>
              <a:rPr lang="en-US" dirty="0" smtClean="0">
                <a:latin typeface="Garamond" panose="02020404030301010803" pitchFamily="18" charset="0"/>
              </a:rPr>
              <a:t>The same side of the moon always faces the earth because the moon turns on its axis at the same rate as it revolves around the earth.</a:t>
            </a:r>
          </a:p>
          <a:p>
            <a:endParaRPr lang="en-US" sz="1700" dirty="0" smtClean="0">
              <a:latin typeface="Garamond" panose="02020404030301010803" pitchFamily="18" charset="0"/>
            </a:endParaRPr>
          </a:p>
          <a:p>
            <a:r>
              <a:rPr lang="en-US" dirty="0" smtClean="0">
                <a:latin typeface="Garamond" panose="02020404030301010803" pitchFamily="18" charset="0"/>
              </a:rPr>
              <a:t>The moon can be seen during the day during several of the moon’s phases. The time and length of day that the moon can be seen varies with the phase of the moon.</a:t>
            </a:r>
            <a:endParaRPr lang="en-US" dirty="0">
              <a:latin typeface="Garamond" panose="02020404030301010803" pitchFamily="18" charset="0"/>
            </a:endParaRPr>
          </a:p>
        </p:txBody>
      </p:sp>
    </p:spTree>
    <p:extLst>
      <p:ext uri="{BB962C8B-B14F-4D97-AF65-F5344CB8AC3E}">
        <p14:creationId xmlns:p14="http://schemas.microsoft.com/office/powerpoint/2010/main" val="36088637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Autofit/>
          </a:bodyPr>
          <a:lstStyle/>
          <a:p>
            <a:r>
              <a:rPr lang="en-US" sz="7200" b="1" u="sng" dirty="0" smtClean="0">
                <a:latin typeface="Garamond" panose="02020404030301010803" pitchFamily="18" charset="0"/>
              </a:rPr>
              <a:t>Phases of the Moon</a:t>
            </a:r>
            <a:endParaRPr lang="en-US" sz="7200" b="1" u="sng" dirty="0">
              <a:latin typeface="Garamond" panose="02020404030301010803" pitchFamily="18" charset="0"/>
            </a:endParaRPr>
          </a:p>
        </p:txBody>
      </p:sp>
      <p:pic>
        <p:nvPicPr>
          <p:cNvPr id="14338" name="Picture 2" descr="http://reikiclasses.com/wp-content/uploads/moon-pha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80271"/>
            <a:ext cx="6934200" cy="468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765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80902" y="-537902"/>
            <a:ext cx="4334396"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C:\Documents and Settings\ARRINGTONCB\Local Settings\Temporary Internet Files\Content.IE5\VFKJTN9X\MC90044135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829" y="1062297"/>
            <a:ext cx="2209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01683" y="2590800"/>
            <a:ext cx="968829" cy="461665"/>
          </a:xfrm>
          <a:prstGeom prst="rect">
            <a:avLst/>
          </a:prstGeom>
          <a:noFill/>
        </p:spPr>
        <p:txBody>
          <a:bodyPr wrap="square" rtlCol="0">
            <a:spAutoFit/>
          </a:bodyPr>
          <a:lstStyle/>
          <a:p>
            <a:pPr algn="ctr"/>
            <a:r>
              <a:rPr lang="en-US" sz="2400" b="1" dirty="0" smtClean="0"/>
              <a:t>Earth</a:t>
            </a:r>
            <a:endParaRPr lang="en-US" sz="2400" b="1" dirty="0"/>
          </a:p>
        </p:txBody>
      </p:sp>
      <p:sp>
        <p:nvSpPr>
          <p:cNvPr id="5" name="TextBox 4"/>
          <p:cNvSpPr txBox="1"/>
          <p:nvPr/>
        </p:nvSpPr>
        <p:spPr>
          <a:xfrm>
            <a:off x="2596240" y="4103563"/>
            <a:ext cx="968829" cy="461665"/>
          </a:xfrm>
          <a:prstGeom prst="rect">
            <a:avLst/>
          </a:prstGeom>
          <a:noFill/>
        </p:spPr>
        <p:txBody>
          <a:bodyPr wrap="square" rtlCol="0">
            <a:spAutoFit/>
          </a:bodyPr>
          <a:lstStyle/>
          <a:p>
            <a:pPr algn="ctr"/>
            <a:r>
              <a:rPr lang="en-US" sz="2400" b="1" dirty="0" smtClean="0"/>
              <a:t>Moon</a:t>
            </a:r>
            <a:endParaRPr lang="en-US" sz="2400" b="1" dirty="0"/>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620572" y="4637240"/>
            <a:ext cx="1530772" cy="1631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2271" y="5029436"/>
            <a:ext cx="4239990" cy="1323439"/>
          </a:xfrm>
          <a:prstGeom prst="rect">
            <a:avLst/>
          </a:prstGeom>
          <a:noFill/>
        </p:spPr>
        <p:txBody>
          <a:bodyPr wrap="square" rtlCol="0">
            <a:spAutoFit/>
          </a:bodyPr>
          <a:lstStyle/>
          <a:p>
            <a:pPr algn="ctr"/>
            <a:r>
              <a:rPr lang="en-US" sz="4000" b="1" dirty="0" smtClean="0"/>
              <a:t>What does this symbol represent?</a:t>
            </a:r>
            <a:endParaRPr lang="en-US" sz="4000" b="1" dirty="0"/>
          </a:p>
        </p:txBody>
      </p:sp>
      <p:grpSp>
        <p:nvGrpSpPr>
          <p:cNvPr id="15" name="Group 14"/>
          <p:cNvGrpSpPr/>
          <p:nvPr/>
        </p:nvGrpSpPr>
        <p:grpSpPr>
          <a:xfrm>
            <a:off x="6467818" y="4191000"/>
            <a:ext cx="2362200" cy="1124456"/>
            <a:chOff x="1748009" y="4742944"/>
            <a:chExt cx="2362200" cy="1124456"/>
          </a:xfrm>
        </p:grpSpPr>
        <p:sp>
          <p:nvSpPr>
            <p:cNvPr id="4" name="TextBox 3"/>
            <p:cNvSpPr txBox="1"/>
            <p:nvPr/>
          </p:nvSpPr>
          <p:spPr>
            <a:xfrm>
              <a:off x="1748009" y="4742944"/>
              <a:ext cx="2362200" cy="369332"/>
            </a:xfrm>
            <a:prstGeom prst="rect">
              <a:avLst/>
            </a:prstGeom>
            <a:noFill/>
          </p:spPr>
          <p:txBody>
            <a:bodyPr wrap="square" rtlCol="0">
              <a:spAutoFit/>
            </a:bodyPr>
            <a:lstStyle/>
            <a:p>
              <a:pPr algn="ctr"/>
              <a:r>
                <a:rPr lang="en-US" b="1" dirty="0" smtClean="0"/>
                <a:t>Side reflecting sunlight</a:t>
              </a:r>
              <a:endParaRPr lang="en-US" b="1" dirty="0"/>
            </a:p>
          </p:txBody>
        </p:sp>
        <p:cxnSp>
          <p:nvCxnSpPr>
            <p:cNvPr id="11" name="Straight Arrow Connector 10"/>
            <p:cNvCxnSpPr/>
            <p:nvPr/>
          </p:nvCxnSpPr>
          <p:spPr>
            <a:xfrm>
              <a:off x="2895600" y="5115922"/>
              <a:ext cx="0" cy="751478"/>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914903" y="5194276"/>
            <a:ext cx="1959427" cy="646331"/>
            <a:chOff x="97973" y="5691974"/>
            <a:chExt cx="1959427" cy="646331"/>
          </a:xfrm>
        </p:grpSpPr>
        <p:cxnSp>
          <p:nvCxnSpPr>
            <p:cNvPr id="7" name="Straight Arrow Connector 6"/>
            <p:cNvCxnSpPr/>
            <p:nvPr/>
          </p:nvCxnSpPr>
          <p:spPr>
            <a:xfrm>
              <a:off x="1524000" y="5960710"/>
              <a:ext cx="5334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7973" y="5691974"/>
              <a:ext cx="1600200" cy="646331"/>
            </a:xfrm>
            <a:prstGeom prst="rect">
              <a:avLst/>
            </a:prstGeom>
            <a:noFill/>
          </p:spPr>
          <p:txBody>
            <a:bodyPr wrap="square" rtlCol="0">
              <a:spAutoFit/>
            </a:bodyPr>
            <a:lstStyle/>
            <a:p>
              <a:pPr algn="ctr"/>
              <a:r>
                <a:rPr lang="en-US" b="1" dirty="0" smtClean="0"/>
                <a:t>Dark side away from sun</a:t>
              </a:r>
              <a:endParaRPr lang="en-US" b="1" dirty="0"/>
            </a:p>
          </p:txBody>
        </p:sp>
      </p:grpSp>
    </p:spTree>
    <p:extLst>
      <p:ext uri="{BB962C8B-B14F-4D97-AF65-F5344CB8AC3E}">
        <p14:creationId xmlns:p14="http://schemas.microsoft.com/office/powerpoint/2010/main" val="10330820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1000"/>
                                        <p:tgtEl>
                                          <p:spTgt spid="5122"/>
                                        </p:tgtEl>
                                      </p:cBhvr>
                                    </p:animEffect>
                                  </p:childTnLst>
                                </p:cTn>
                              </p:par>
                              <p:par>
                                <p:cTn id="8" presetID="9" presetClass="entr" presetSubtype="0" fill="hold" nodeType="withEffect">
                                  <p:stCondLst>
                                    <p:cond delay="500"/>
                                  </p:stCondLst>
                                  <p:childTnLst>
                                    <p:set>
                                      <p:cBhvr>
                                        <p:cTn id="9" dur="1" fill="hold">
                                          <p:stCondLst>
                                            <p:cond delay="0"/>
                                          </p:stCondLst>
                                        </p:cTn>
                                        <p:tgtEl>
                                          <p:spTgt spid="5123"/>
                                        </p:tgtEl>
                                        <p:attrNameLst>
                                          <p:attrName>style.visibility</p:attrName>
                                        </p:attrNameLst>
                                      </p:cBhvr>
                                      <p:to>
                                        <p:strVal val="visible"/>
                                      </p:to>
                                    </p:set>
                                    <p:animEffect transition="in" filter="dissolve">
                                      <p:cBhvr>
                                        <p:cTn id="10" dur="1000"/>
                                        <p:tgtEl>
                                          <p:spTgt spid="5123"/>
                                        </p:tgtEl>
                                      </p:cBhvr>
                                    </p:animEffect>
                                  </p:childTnLst>
                                </p:cTn>
                              </p:par>
                            </p:childTnLst>
                          </p:cTn>
                        </p:par>
                        <p:par>
                          <p:cTn id="11" fill="hold">
                            <p:stCondLst>
                              <p:cond delay="1500"/>
                            </p:stCondLst>
                            <p:childTnLst>
                              <p:par>
                                <p:cTn id="12" presetID="42" presetClass="entr" presetSubtype="0" fill="hold" grpId="0" nodeType="after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3500"/>
                            </p:stCondLst>
                            <p:childTnLst>
                              <p:par>
                                <p:cTn id="18" presetID="42" presetClass="entr" presetSubtype="0" fill="hold" grpId="0" nodeType="after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5500"/>
                            </p:stCondLst>
                            <p:childTnLst>
                              <p:par>
                                <p:cTn id="24" presetID="22" presetClass="entr" presetSubtype="1" fill="hold" nodeType="afterEffect">
                                  <p:stCondLst>
                                    <p:cond delay="2000"/>
                                  </p:stCondLst>
                                  <p:childTnLst>
                                    <p:set>
                                      <p:cBhvr>
                                        <p:cTn id="25" dur="1" fill="hold">
                                          <p:stCondLst>
                                            <p:cond delay="0"/>
                                          </p:stCondLst>
                                        </p:cTn>
                                        <p:tgtEl>
                                          <p:spTgt spid="5124"/>
                                        </p:tgtEl>
                                        <p:attrNameLst>
                                          <p:attrName>style.visibility</p:attrName>
                                        </p:attrNameLst>
                                      </p:cBhvr>
                                      <p:to>
                                        <p:strVal val="visible"/>
                                      </p:to>
                                    </p:set>
                                    <p:animEffect transition="in" filter="wipe(up)">
                                      <p:cBhvr>
                                        <p:cTn id="26" dur="1000"/>
                                        <p:tgtEl>
                                          <p:spTgt spid="5124"/>
                                        </p:tgtEl>
                                      </p:cBhvr>
                                    </p:animEffect>
                                  </p:childTnLst>
                                </p:cTn>
                              </p:par>
                              <p:par>
                                <p:cTn id="27" presetID="22" presetClass="entr" presetSubtype="1" fill="hold" grpId="0" nodeType="withEffect">
                                  <p:stCondLst>
                                    <p:cond delay="200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1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fltVal val="0"/>
                                          </p:val>
                                        </p:tav>
                                        <p:tav tm="100000">
                                          <p:val>
                                            <p:strVal val="#ppt_w"/>
                                          </p:val>
                                        </p:tav>
                                      </p:tavLst>
                                    </p:anim>
                                    <p:anim calcmode="lin" valueType="num">
                                      <p:cBhvr>
                                        <p:cTn id="35" dur="1000" fill="hold"/>
                                        <p:tgtEl>
                                          <p:spTgt spid="16"/>
                                        </p:tgtEl>
                                        <p:attrNameLst>
                                          <p:attrName>ppt_h</p:attrName>
                                        </p:attrNameLst>
                                      </p:cBhvr>
                                      <p:tavLst>
                                        <p:tav tm="0">
                                          <p:val>
                                            <p:fltVal val="0"/>
                                          </p:val>
                                        </p:tav>
                                        <p:tav tm="100000">
                                          <p:val>
                                            <p:strVal val="#ppt_h"/>
                                          </p:val>
                                        </p:tav>
                                      </p:tavLst>
                                    </p:anim>
                                    <p:animEffect transition="in" filter="fade">
                                      <p:cBhvr>
                                        <p:cTn id="36" dur="1000"/>
                                        <p:tgtEl>
                                          <p:spTgt spid="16"/>
                                        </p:tgtEl>
                                      </p:cBhvr>
                                    </p:animEffect>
                                  </p:childTnLst>
                                </p:cTn>
                              </p:par>
                              <p:par>
                                <p:cTn id="37" presetID="53"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Effect transition="in" filter="fade">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4" name="TextBox 3"/>
          <p:cNvSpPr txBox="1"/>
          <p:nvPr/>
        </p:nvSpPr>
        <p:spPr>
          <a:xfrm>
            <a:off x="533400" y="228600"/>
            <a:ext cx="8001000" cy="707886"/>
          </a:xfrm>
          <a:prstGeom prst="rect">
            <a:avLst/>
          </a:prstGeom>
          <a:noFill/>
        </p:spPr>
        <p:txBody>
          <a:bodyPr wrap="square" rtlCol="0">
            <a:spAutoFit/>
          </a:bodyPr>
          <a:lstStyle/>
          <a:p>
            <a:pPr algn="ctr"/>
            <a:r>
              <a:rPr lang="en-US" sz="4000" b="1" dirty="0" smtClean="0"/>
              <a:t>Position of the Sun, Moon, and Earth</a:t>
            </a:r>
            <a:endParaRPr lang="en-US" sz="4000" b="1" dirty="0"/>
          </a:p>
        </p:txBody>
      </p:sp>
      <p:sp>
        <p:nvSpPr>
          <p:cNvPr id="6" name="TextBox 5"/>
          <p:cNvSpPr txBox="1"/>
          <p:nvPr/>
        </p:nvSpPr>
        <p:spPr>
          <a:xfrm>
            <a:off x="617588" y="4722674"/>
            <a:ext cx="4229100" cy="1754326"/>
          </a:xfrm>
          <a:prstGeom prst="rect">
            <a:avLst/>
          </a:prstGeom>
          <a:noFill/>
        </p:spPr>
        <p:txBody>
          <a:bodyPr wrap="square" rtlCol="0">
            <a:spAutoFit/>
          </a:bodyPr>
          <a:lstStyle/>
          <a:p>
            <a:pPr algn="ctr"/>
            <a:r>
              <a:rPr lang="en-US" sz="5400" b="1" dirty="0" smtClean="0"/>
              <a:t>What We See from Earth…</a:t>
            </a:r>
            <a:endParaRPr lang="en-US" sz="5400" b="1" dirty="0"/>
          </a:p>
        </p:txBody>
      </p:sp>
      <p:grpSp>
        <p:nvGrpSpPr>
          <p:cNvPr id="10" name="Group 9"/>
          <p:cNvGrpSpPr/>
          <p:nvPr/>
        </p:nvGrpSpPr>
        <p:grpSpPr>
          <a:xfrm>
            <a:off x="6003466" y="4114800"/>
            <a:ext cx="2839232" cy="2438400"/>
            <a:chOff x="5486400" y="4038600"/>
            <a:chExt cx="2839232" cy="243840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038600"/>
              <a:ext cx="2839232"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606140" y="5734031"/>
              <a:ext cx="555172"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1.</a:t>
              </a:r>
              <a:endParaRPr lang="en-US" sz="2800" b="1" dirty="0">
                <a:latin typeface="Arial" panose="020B0604020202020204" pitchFamily="34" charset="0"/>
                <a:cs typeface="Arial" panose="020B0604020202020204" pitchFamily="34" charset="0"/>
              </a:endParaRPr>
            </a:p>
          </p:txBody>
        </p:sp>
      </p:grpSp>
      <p:grpSp>
        <p:nvGrpSpPr>
          <p:cNvPr id="23" name="Group 22"/>
          <p:cNvGrpSpPr/>
          <p:nvPr/>
        </p:nvGrpSpPr>
        <p:grpSpPr>
          <a:xfrm>
            <a:off x="500742" y="936486"/>
            <a:ext cx="5954485" cy="3635514"/>
            <a:chOff x="500742" y="936486"/>
            <a:chExt cx="5954485" cy="3635514"/>
          </a:xfrm>
        </p:grpSpPr>
        <p:grpSp>
          <p:nvGrpSpPr>
            <p:cNvPr id="7" name="Group 6"/>
            <p:cNvGrpSpPr/>
            <p:nvPr/>
          </p:nvGrpSpPr>
          <p:grpSpPr>
            <a:xfrm>
              <a:off x="500742" y="936486"/>
              <a:ext cx="5954485" cy="3635514"/>
              <a:chOff x="3784218" y="936486"/>
              <a:chExt cx="5196967" cy="3212342"/>
            </a:xfrm>
          </p:grpSpPr>
          <p:grpSp>
            <p:nvGrpSpPr>
              <p:cNvPr id="2" name="Group 1"/>
              <p:cNvGrpSpPr/>
              <p:nvPr/>
            </p:nvGrpSpPr>
            <p:grpSpPr>
              <a:xfrm>
                <a:off x="3886200" y="936486"/>
                <a:ext cx="5094985" cy="3212342"/>
                <a:chOff x="3886200" y="1395261"/>
                <a:chExt cx="5094985" cy="3212342"/>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880229" y="1401232"/>
                  <a:ext cx="3212342"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Documents and Settings\ARRINGTONCB\Local Settings\Temporary Internet Files\Content.IE5\VFKJTN9X\MC9004413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5065" y="2123371"/>
                  <a:ext cx="1756120" cy="175612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5323115" y="2841783"/>
                <a:ext cx="762000" cy="369332"/>
              </a:xfrm>
              <a:prstGeom prst="rect">
                <a:avLst/>
              </a:prstGeom>
              <a:noFill/>
            </p:spPr>
            <p:txBody>
              <a:bodyPr wrap="square" rtlCol="0">
                <a:spAutoFit/>
              </a:bodyPr>
              <a:lstStyle/>
              <a:p>
                <a:pPr algn="ctr"/>
                <a:r>
                  <a:rPr lang="en-US" b="1" dirty="0" smtClean="0"/>
                  <a:t>Moon</a:t>
                </a:r>
                <a:endParaRPr lang="en-US" b="1" dirty="0"/>
              </a:p>
            </p:txBody>
          </p:sp>
          <p:sp>
            <p:nvSpPr>
              <p:cNvPr id="8" name="TextBox 7"/>
              <p:cNvSpPr txBox="1"/>
              <p:nvPr/>
            </p:nvSpPr>
            <p:spPr>
              <a:xfrm>
                <a:off x="3784218" y="2993299"/>
                <a:ext cx="1202873" cy="369332"/>
              </a:xfrm>
              <a:prstGeom prst="rect">
                <a:avLst/>
              </a:prstGeom>
              <a:noFill/>
            </p:spPr>
            <p:txBody>
              <a:bodyPr wrap="square" rtlCol="0">
                <a:spAutoFit/>
              </a:bodyPr>
              <a:lstStyle/>
              <a:p>
                <a:pPr algn="ctr"/>
                <a:r>
                  <a:rPr lang="en-US" b="1" dirty="0" smtClean="0"/>
                  <a:t>Earth</a:t>
                </a:r>
                <a:endParaRPr lang="en-US" b="1" dirty="0"/>
              </a:p>
            </p:txBody>
          </p:sp>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8061" y="2219480"/>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88274">
              <a:off x="2515429" y="3402601"/>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734460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fltVal val="0"/>
                                          </p:val>
                                        </p:tav>
                                        <p:tav tm="100000">
                                          <p:val>
                                            <p:strVal val="#ppt_w"/>
                                          </p:val>
                                        </p:tav>
                                      </p:tavLst>
                                    </p:anim>
                                    <p:anim calcmode="lin" valueType="num">
                                      <p:cBhvr>
                                        <p:cTn id="12" dur="1000" fill="hold"/>
                                        <p:tgtEl>
                                          <p:spTgt spid="23"/>
                                        </p:tgtEl>
                                        <p:attrNameLst>
                                          <p:attrName>ppt_h</p:attrName>
                                        </p:attrNameLst>
                                      </p:cBhvr>
                                      <p:tavLst>
                                        <p:tav tm="0">
                                          <p:val>
                                            <p:fltVal val="0"/>
                                          </p:val>
                                        </p:tav>
                                        <p:tav tm="100000">
                                          <p:val>
                                            <p:strVal val="#ppt_h"/>
                                          </p:val>
                                        </p:tav>
                                      </p:tavLst>
                                    </p:anim>
                                    <p:animEffect transition="in" filter="fade">
                                      <p:cBhvr>
                                        <p:cTn id="13" dur="1000"/>
                                        <p:tgtEl>
                                          <p:spTgt spid="23"/>
                                        </p:tgtEl>
                                      </p:cBhvr>
                                    </p:animEffect>
                                  </p:childTnLst>
                                </p:cTn>
                              </p:par>
                            </p:childTnLst>
                          </p:cTn>
                        </p:par>
                        <p:par>
                          <p:cTn id="14" fill="hold">
                            <p:stCondLst>
                              <p:cond delay="3500"/>
                            </p:stCondLst>
                            <p:childTnLst>
                              <p:par>
                                <p:cTn id="15" presetID="9"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4" name="TextBox 3"/>
          <p:cNvSpPr txBox="1"/>
          <p:nvPr/>
        </p:nvSpPr>
        <p:spPr>
          <a:xfrm>
            <a:off x="533400" y="163284"/>
            <a:ext cx="8001000" cy="707886"/>
          </a:xfrm>
          <a:prstGeom prst="rect">
            <a:avLst/>
          </a:prstGeom>
          <a:noFill/>
        </p:spPr>
        <p:txBody>
          <a:bodyPr wrap="square" rtlCol="0">
            <a:spAutoFit/>
          </a:bodyPr>
          <a:lstStyle/>
          <a:p>
            <a:pPr algn="ctr"/>
            <a:r>
              <a:rPr lang="en-US" sz="4000" b="1" dirty="0" smtClean="0"/>
              <a:t>Position of the Sun, Moon, and Earth</a:t>
            </a:r>
            <a:endParaRPr lang="en-US" sz="4000" b="1" dirty="0"/>
          </a:p>
        </p:txBody>
      </p:sp>
      <p:sp>
        <p:nvSpPr>
          <p:cNvPr id="6" name="TextBox 5"/>
          <p:cNvSpPr txBox="1"/>
          <p:nvPr/>
        </p:nvSpPr>
        <p:spPr>
          <a:xfrm>
            <a:off x="1143000" y="4713519"/>
            <a:ext cx="4229100" cy="1754326"/>
          </a:xfrm>
          <a:prstGeom prst="rect">
            <a:avLst/>
          </a:prstGeom>
          <a:noFill/>
        </p:spPr>
        <p:txBody>
          <a:bodyPr wrap="square" rtlCol="0">
            <a:spAutoFit/>
          </a:bodyPr>
          <a:lstStyle/>
          <a:p>
            <a:pPr algn="ctr"/>
            <a:r>
              <a:rPr lang="en-US" sz="5400" b="1" dirty="0" smtClean="0"/>
              <a:t>What We See from Earth…</a:t>
            </a:r>
            <a:endParaRPr lang="en-US" sz="54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342" y="4322254"/>
            <a:ext cx="2471058" cy="231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609600" y="982753"/>
            <a:ext cx="5680420" cy="3730765"/>
            <a:chOff x="609600" y="982753"/>
            <a:chExt cx="5680420" cy="3730765"/>
          </a:xfrm>
        </p:grpSpPr>
        <p:grpSp>
          <p:nvGrpSpPr>
            <p:cNvPr id="11" name="Group 10"/>
            <p:cNvGrpSpPr/>
            <p:nvPr/>
          </p:nvGrpSpPr>
          <p:grpSpPr>
            <a:xfrm>
              <a:off x="609600" y="982753"/>
              <a:ext cx="5680420" cy="3730765"/>
              <a:chOff x="1828800" y="899713"/>
              <a:chExt cx="5299420" cy="3525350"/>
            </a:xfrm>
          </p:grpSpPr>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80518" y="969660"/>
                <a:ext cx="3525350" cy="3385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Documents and Settings\ARRINGTONCB\Local Settings\Temporary Internet Files\Content.IE5\VFKJTN9X\MC9004413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100" y="1708543"/>
                <a:ext cx="1756120" cy="1756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00400" y="1821959"/>
                <a:ext cx="762000" cy="369332"/>
              </a:xfrm>
              <a:prstGeom prst="rect">
                <a:avLst/>
              </a:prstGeom>
              <a:noFill/>
            </p:spPr>
            <p:txBody>
              <a:bodyPr wrap="square" rtlCol="0">
                <a:spAutoFit/>
              </a:bodyPr>
              <a:lstStyle/>
              <a:p>
                <a:pPr algn="ctr"/>
                <a:r>
                  <a:rPr lang="en-US" b="1" dirty="0" smtClean="0"/>
                  <a:t>Moon</a:t>
                </a:r>
                <a:endParaRPr lang="en-US" b="1" dirty="0"/>
              </a:p>
            </p:txBody>
          </p:sp>
          <p:sp>
            <p:nvSpPr>
              <p:cNvPr id="8" name="TextBox 7"/>
              <p:cNvSpPr txBox="1"/>
              <p:nvPr/>
            </p:nvSpPr>
            <p:spPr>
              <a:xfrm>
                <a:off x="1828800" y="3095331"/>
                <a:ext cx="1371600" cy="369332"/>
              </a:xfrm>
              <a:prstGeom prst="rect">
                <a:avLst/>
              </a:prstGeom>
              <a:noFill/>
            </p:spPr>
            <p:txBody>
              <a:bodyPr wrap="square" rtlCol="0">
                <a:spAutoFit/>
              </a:bodyPr>
              <a:lstStyle/>
              <a:p>
                <a:pPr algn="ctr"/>
                <a:r>
                  <a:rPr lang="en-US" b="1" dirty="0" smtClean="0"/>
                  <a:t>Earth</a:t>
                </a:r>
                <a:endParaRPr lang="en-US" b="1" dirty="0"/>
              </a:p>
            </p:txBody>
          </p:sp>
        </p:gr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28717">
              <a:off x="2118089" y="1066800"/>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45856">
              <a:off x="2488203" y="2244060"/>
              <a:ext cx="3524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631315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3500"/>
                            </p:stCondLst>
                            <p:childTnLst>
                              <p:par>
                                <p:cTn id="15" presetID="9" presetClass="entr" presetSubtype="0"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 calcmode="lin" valueType="num">
                                      <p:cBhvr>
                                        <p:cTn id="22" dur="1000" fill="hold"/>
                                        <p:tgtEl>
                                          <p:spTgt spid="7171"/>
                                        </p:tgtEl>
                                        <p:attrNameLst>
                                          <p:attrName>ppt_w</p:attrName>
                                        </p:attrNameLst>
                                      </p:cBhvr>
                                      <p:tavLst>
                                        <p:tav tm="0">
                                          <p:val>
                                            <p:fltVal val="0"/>
                                          </p:val>
                                        </p:tav>
                                        <p:tav tm="100000">
                                          <p:val>
                                            <p:strVal val="#ppt_w"/>
                                          </p:val>
                                        </p:tav>
                                      </p:tavLst>
                                    </p:anim>
                                    <p:anim calcmode="lin" valueType="num">
                                      <p:cBhvr>
                                        <p:cTn id="23" dur="1000" fill="hold"/>
                                        <p:tgtEl>
                                          <p:spTgt spid="7171"/>
                                        </p:tgtEl>
                                        <p:attrNameLst>
                                          <p:attrName>ppt_h</p:attrName>
                                        </p:attrNameLst>
                                      </p:cBhvr>
                                      <p:tavLst>
                                        <p:tav tm="0">
                                          <p:val>
                                            <p:fltVal val="0"/>
                                          </p:val>
                                        </p:tav>
                                        <p:tav tm="100000">
                                          <p:val>
                                            <p:strVal val="#ppt_h"/>
                                          </p:val>
                                        </p:tav>
                                      </p:tavLst>
                                    </p:anim>
                                    <p:animEffect transition="in" filter="fade">
                                      <p:cBhvr>
                                        <p:cTn id="24"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3984</TotalTime>
  <Words>1798</Words>
  <Application>Microsoft Office PowerPoint</Application>
  <PresentationFormat>On-screen Show (4:3)</PresentationFormat>
  <Paragraphs>143</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Garamond</vt:lpstr>
      <vt:lpstr>Office Theme</vt:lpstr>
      <vt:lpstr>Essential Question:  How does the position of the sun, earth, and moon affect each other?</vt:lpstr>
      <vt:lpstr>PowerPoint Presentation</vt:lpstr>
      <vt:lpstr>Facts about Phases of the Moon</vt:lpstr>
      <vt:lpstr>Why we see Phases….</vt:lpstr>
      <vt:lpstr>Facts about Phases of the Moon</vt:lpstr>
      <vt:lpstr>Phases of the Moon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diagrams of Phase Changes</vt:lpstr>
      <vt:lpstr>PowerPoint Presentation</vt:lpstr>
      <vt:lpstr>Phase Names Provide Clues</vt:lpstr>
      <vt:lpstr>Eclipses</vt:lpstr>
      <vt:lpstr>PowerPoint Presentation</vt:lpstr>
      <vt:lpstr>There are two types of Eclipses:</vt:lpstr>
      <vt:lpstr>Solar Eclipse</vt:lpstr>
      <vt:lpstr>Diagrams of a Solar Eclipse</vt:lpstr>
      <vt:lpstr>Animations of a Solar Eclipse</vt:lpstr>
      <vt:lpstr>Lunar Eclipse</vt:lpstr>
      <vt:lpstr>Lunar Eclipse</vt:lpstr>
      <vt:lpstr>Lunar Eclipse</vt:lpstr>
      <vt:lpstr>Video Clips  and Animations of a Lunar Eclipse</vt:lpstr>
      <vt:lpstr>Lunar Eclipses happen when the Moon passes through Earth’s shadow, whereas solar eclipses happen when Earth passes through the Moon’s shadow.</vt:lpstr>
    </vt:vector>
  </TitlesOfParts>
  <Company>TCSS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Question:  How does the position of the sun, earth, and moon affect each other?</dc:title>
  <dc:creator>ARRINGTON, CASSIDY B</dc:creator>
  <cp:lastModifiedBy>Ford, Spence</cp:lastModifiedBy>
  <cp:revision>121</cp:revision>
  <cp:lastPrinted>2014-07-30T14:38:08Z</cp:lastPrinted>
  <dcterms:created xsi:type="dcterms:W3CDTF">2014-07-29T14:14:12Z</dcterms:created>
  <dcterms:modified xsi:type="dcterms:W3CDTF">2017-05-10T22:02:29Z</dcterms:modified>
</cp:coreProperties>
</file>