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8" r:id="rId3"/>
    <p:sldId id="262" r:id="rId4"/>
    <p:sldId id="260" r:id="rId5"/>
    <p:sldId id="263" r:id="rId6"/>
    <p:sldId id="265" r:id="rId7"/>
    <p:sldId id="271" r:id="rId8"/>
    <p:sldId id="269" r:id="rId9"/>
    <p:sldId id="272" r:id="rId10"/>
    <p:sldId id="276" r:id="rId11"/>
    <p:sldId id="277" r:id="rId12"/>
    <p:sldId id="267" r:id="rId13"/>
    <p:sldId id="270" r:id="rId14"/>
    <p:sldId id="278" r:id="rId15"/>
    <p:sldId id="279"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52" autoAdjust="0"/>
    <p:restoredTop sz="94660"/>
  </p:normalViewPr>
  <p:slideViewPr>
    <p:cSldViewPr>
      <p:cViewPr varScale="1">
        <p:scale>
          <a:sx n="70" d="100"/>
          <a:sy n="70" d="100"/>
        </p:scale>
        <p:origin x="402"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294" tIns="46147" rIns="92294" bIns="46147" rtlCol="0"/>
          <a:lstStyle>
            <a:lvl1pPr algn="l">
              <a:defRPr sz="11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2294" tIns="46147" rIns="92294" bIns="46147" rtlCol="0"/>
          <a:lstStyle>
            <a:lvl1pPr algn="r">
              <a:defRPr sz="1100"/>
            </a:lvl1pPr>
          </a:lstStyle>
          <a:p>
            <a:fld id="{2555E34B-CE59-4B4A-9431-BF3A6DCEFC26}" type="datetimeFigureOut">
              <a:rPr lang="en-US" smtClean="0"/>
              <a:t>3/29/2017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2294" tIns="46147" rIns="92294" bIns="46147" rtlCol="0" anchor="b"/>
          <a:lstStyle>
            <a:lvl1pPr algn="l">
              <a:defRPr sz="11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2294" tIns="46147" rIns="92294" bIns="46147" rtlCol="0" anchor="b"/>
          <a:lstStyle>
            <a:lvl1pPr algn="r">
              <a:defRPr sz="1100"/>
            </a:lvl1pPr>
          </a:lstStyle>
          <a:p>
            <a:fld id="{5DBA2D09-7172-4A34-8F5A-D78C5AD0D0F0}" type="slidenum">
              <a:rPr lang="en-US" smtClean="0"/>
              <a:t>‹#›</a:t>
            </a:fld>
            <a:endParaRPr lang="en-US"/>
          </a:p>
        </p:txBody>
      </p:sp>
    </p:spTree>
    <p:extLst>
      <p:ext uri="{BB962C8B-B14F-4D97-AF65-F5344CB8AC3E}">
        <p14:creationId xmlns:p14="http://schemas.microsoft.com/office/powerpoint/2010/main" val="2840653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294" tIns="46147" rIns="92294" bIns="46147" rtlCol="0"/>
          <a:lstStyle>
            <a:lvl1pPr algn="l">
              <a:defRPr sz="1100"/>
            </a:lvl1pPr>
          </a:lstStyle>
          <a:p>
            <a:endParaRPr lang="en-GB"/>
          </a:p>
        </p:txBody>
      </p:sp>
      <p:sp>
        <p:nvSpPr>
          <p:cNvPr id="3" name="Date Placeholder 2"/>
          <p:cNvSpPr>
            <a:spLocks noGrp="1"/>
          </p:cNvSpPr>
          <p:nvPr>
            <p:ph type="dt" idx="1"/>
          </p:nvPr>
        </p:nvSpPr>
        <p:spPr>
          <a:xfrm>
            <a:off x="3884613" y="0"/>
            <a:ext cx="2971800" cy="464820"/>
          </a:xfrm>
          <a:prstGeom prst="rect">
            <a:avLst/>
          </a:prstGeom>
        </p:spPr>
        <p:txBody>
          <a:bodyPr vert="horz" lIns="92294" tIns="46147" rIns="92294" bIns="46147" rtlCol="0"/>
          <a:lstStyle>
            <a:lvl1pPr algn="r">
              <a:defRPr sz="1100"/>
            </a:lvl1pPr>
          </a:lstStyle>
          <a:p>
            <a:fld id="{3E89F8F5-4E2F-4B9F-A1A2-5D9776167137}" type="datetimeFigureOut">
              <a:rPr lang="en-US" smtClean="0"/>
              <a:t>3/29/2017</a:t>
            </a:fld>
            <a:endParaRPr lang="en-GB"/>
          </a:p>
        </p:txBody>
      </p:sp>
      <p:sp>
        <p:nvSpPr>
          <p:cNvPr id="4" name="Slide Image Placeholder 3"/>
          <p:cNvSpPr>
            <a:spLocks noGrp="1" noRot="1" noChangeAspect="1"/>
          </p:cNvSpPr>
          <p:nvPr>
            <p:ph type="sldImg" idx="2"/>
          </p:nvPr>
        </p:nvSpPr>
        <p:spPr>
          <a:xfrm>
            <a:off x="1106488" y="696913"/>
            <a:ext cx="4646612" cy="3486150"/>
          </a:xfrm>
          <a:prstGeom prst="rect">
            <a:avLst/>
          </a:prstGeom>
          <a:noFill/>
          <a:ln w="12700">
            <a:solidFill>
              <a:prstClr val="black"/>
            </a:solidFill>
          </a:ln>
        </p:spPr>
        <p:txBody>
          <a:bodyPr vert="horz" lIns="92294" tIns="46147" rIns="92294" bIns="46147" rtlCol="0" anchor="ctr"/>
          <a:lstStyle/>
          <a:p>
            <a:endParaRPr lang="en-GB"/>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2294" tIns="46147" rIns="92294" bIns="4614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2971800" cy="464820"/>
          </a:xfrm>
          <a:prstGeom prst="rect">
            <a:avLst/>
          </a:prstGeom>
        </p:spPr>
        <p:txBody>
          <a:bodyPr vert="horz" lIns="92294" tIns="46147" rIns="92294" bIns="46147" rtlCol="0" anchor="b"/>
          <a:lstStyle>
            <a:lvl1pPr algn="l">
              <a:defRPr sz="1100"/>
            </a:lvl1pPr>
          </a:lstStyle>
          <a:p>
            <a:endParaRPr lang="en-GB"/>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2294" tIns="46147" rIns="92294" bIns="46147" rtlCol="0" anchor="b"/>
          <a:lstStyle>
            <a:lvl1pPr algn="r">
              <a:defRPr sz="1100"/>
            </a:lvl1pPr>
          </a:lstStyle>
          <a:p>
            <a:fld id="{57C18D29-3A96-41DE-BA61-A842A4042039}" type="slidenum">
              <a:rPr lang="en-GB" smtClean="0"/>
              <a:t>‹#›</a:t>
            </a:fld>
            <a:endParaRPr lang="en-GB"/>
          </a:p>
        </p:txBody>
      </p:sp>
    </p:spTree>
    <p:extLst>
      <p:ext uri="{BB962C8B-B14F-4D97-AF65-F5344CB8AC3E}">
        <p14:creationId xmlns:p14="http://schemas.microsoft.com/office/powerpoint/2010/main" val="4207599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Instructional</a:t>
            </a:r>
            <a:r>
              <a:rPr lang="en-GB" baseline="0" dirty="0" smtClean="0"/>
              <a:t> Approach(s): Introduce the essential question and the standard for the lesson.</a:t>
            </a:r>
            <a:endParaRPr lang="en-GB" dirty="0"/>
          </a:p>
        </p:txBody>
      </p:sp>
      <p:sp>
        <p:nvSpPr>
          <p:cNvPr id="4" name="Slide Number Placeholder 3"/>
          <p:cNvSpPr>
            <a:spLocks noGrp="1"/>
          </p:cNvSpPr>
          <p:nvPr>
            <p:ph type="sldNum" sz="quarter" idx="10"/>
          </p:nvPr>
        </p:nvSpPr>
        <p:spPr/>
        <p:txBody>
          <a:bodyPr/>
          <a:lstStyle/>
          <a:p>
            <a:fld id="{57C18D29-3A96-41DE-BA61-A842A4042039}" type="slidenum">
              <a:rPr lang="en-GB" smtClean="0"/>
              <a:t>1</a:t>
            </a:fld>
            <a:endParaRPr lang="en-GB"/>
          </a:p>
        </p:txBody>
      </p:sp>
    </p:spTree>
    <p:extLst>
      <p:ext uri="{BB962C8B-B14F-4D97-AF65-F5344CB8AC3E}">
        <p14:creationId xmlns:p14="http://schemas.microsoft.com/office/powerpoint/2010/main" val="4046587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a:t>
            </a:r>
            <a:r>
              <a:rPr lang="en-US" baseline="0" dirty="0" smtClean="0"/>
              <a:t> Approach(s): Teacher reads the slide to transition to the next concept.</a:t>
            </a:r>
            <a:endParaRPr lang="en-US" dirty="0"/>
          </a:p>
        </p:txBody>
      </p:sp>
      <p:sp>
        <p:nvSpPr>
          <p:cNvPr id="4" name="Slide Number Placeholder 3"/>
          <p:cNvSpPr>
            <a:spLocks noGrp="1"/>
          </p:cNvSpPr>
          <p:nvPr>
            <p:ph type="sldNum" sz="quarter" idx="10"/>
          </p:nvPr>
        </p:nvSpPr>
        <p:spPr/>
        <p:txBody>
          <a:bodyPr/>
          <a:lstStyle/>
          <a:p>
            <a:fld id="{57C18D29-3A96-41DE-BA61-A842A4042039}" type="slidenum">
              <a:rPr lang="en-GB" smtClean="0"/>
              <a:t>10</a:t>
            </a:fld>
            <a:endParaRPr lang="en-GB"/>
          </a:p>
        </p:txBody>
      </p:sp>
    </p:spTree>
    <p:extLst>
      <p:ext uri="{BB962C8B-B14F-4D97-AF65-F5344CB8AC3E}">
        <p14:creationId xmlns:p14="http://schemas.microsoft.com/office/powerpoint/2010/main" val="584606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a:t>
            </a:r>
            <a:r>
              <a:rPr lang="en-US" baseline="0" dirty="0" smtClean="0"/>
              <a:t> The teacher should slowly take the students through the animated </a:t>
            </a:r>
            <a:r>
              <a:rPr lang="en-US" baseline="0" dirty="0" err="1" smtClean="0"/>
              <a:t>ppt</a:t>
            </a:r>
            <a:r>
              <a:rPr lang="en-US" baseline="0" dirty="0" smtClean="0"/>
              <a:t> slide describing what happened after the “big bang”. At the end of the slide, an “in short” box summarizes the events that led to the formation of other objects in our solar system. The students should record how other parts of the universe were formed on their notes.</a:t>
            </a:r>
            <a:endParaRPr lang="en-US" dirty="0"/>
          </a:p>
        </p:txBody>
      </p:sp>
      <p:sp>
        <p:nvSpPr>
          <p:cNvPr id="4" name="Slide Number Placeholder 3"/>
          <p:cNvSpPr>
            <a:spLocks noGrp="1"/>
          </p:cNvSpPr>
          <p:nvPr>
            <p:ph type="sldNum" sz="quarter" idx="10"/>
          </p:nvPr>
        </p:nvSpPr>
        <p:spPr/>
        <p:txBody>
          <a:bodyPr/>
          <a:lstStyle/>
          <a:p>
            <a:fld id="{57C18D29-3A96-41DE-BA61-A842A4042039}" type="slidenum">
              <a:rPr lang="en-GB" smtClean="0"/>
              <a:t>11</a:t>
            </a:fld>
            <a:endParaRPr lang="en-GB"/>
          </a:p>
        </p:txBody>
      </p:sp>
    </p:spTree>
    <p:extLst>
      <p:ext uri="{BB962C8B-B14F-4D97-AF65-F5344CB8AC3E}">
        <p14:creationId xmlns:p14="http://schemas.microsoft.com/office/powerpoint/2010/main" val="866986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a:t>
            </a:r>
            <a:r>
              <a:rPr lang="en-US" baseline="0" dirty="0" smtClean="0"/>
              <a:t> Teacher should read the first bullet slide that leads to the next activity, Great Debate! Model of the Solar System Activity.  </a:t>
            </a:r>
            <a:endParaRPr lang="en-US" dirty="0"/>
          </a:p>
        </p:txBody>
      </p:sp>
      <p:sp>
        <p:nvSpPr>
          <p:cNvPr id="4" name="Slide Number Placeholder 3"/>
          <p:cNvSpPr>
            <a:spLocks noGrp="1"/>
          </p:cNvSpPr>
          <p:nvPr>
            <p:ph type="sldNum" sz="quarter" idx="10"/>
          </p:nvPr>
        </p:nvSpPr>
        <p:spPr/>
        <p:txBody>
          <a:bodyPr/>
          <a:lstStyle/>
          <a:p>
            <a:fld id="{57C18D29-3A96-41DE-BA61-A842A4042039}" type="slidenum">
              <a:rPr lang="en-GB" smtClean="0"/>
              <a:t>12</a:t>
            </a:fld>
            <a:endParaRPr lang="en-GB"/>
          </a:p>
        </p:txBody>
      </p:sp>
    </p:spTree>
    <p:extLst>
      <p:ext uri="{BB962C8B-B14F-4D97-AF65-F5344CB8AC3E}">
        <p14:creationId xmlns:p14="http://schemas.microsoft.com/office/powerpoint/2010/main" val="3831525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a:t>
            </a:r>
            <a:r>
              <a:rPr lang="en-US" baseline="0" dirty="0" smtClean="0"/>
              <a:t> Approach(s): Teacher uses the picture to show how the universe was formed over time in the Big Bang Theory</a:t>
            </a:r>
            <a:endParaRPr lang="en-US" dirty="0"/>
          </a:p>
        </p:txBody>
      </p:sp>
      <p:sp>
        <p:nvSpPr>
          <p:cNvPr id="4" name="Slide Number Placeholder 3"/>
          <p:cNvSpPr>
            <a:spLocks noGrp="1"/>
          </p:cNvSpPr>
          <p:nvPr>
            <p:ph type="sldNum" sz="quarter" idx="10"/>
          </p:nvPr>
        </p:nvSpPr>
        <p:spPr/>
        <p:txBody>
          <a:bodyPr/>
          <a:lstStyle/>
          <a:p>
            <a:fld id="{57C18D29-3A96-41DE-BA61-A842A4042039}" type="slidenum">
              <a:rPr lang="en-GB" smtClean="0"/>
              <a:t>13</a:t>
            </a:fld>
            <a:endParaRPr lang="en-GB"/>
          </a:p>
        </p:txBody>
      </p:sp>
    </p:spTree>
    <p:extLst>
      <p:ext uri="{BB962C8B-B14F-4D97-AF65-F5344CB8AC3E}">
        <p14:creationId xmlns:p14="http://schemas.microsoft.com/office/powerpoint/2010/main" val="12351520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C18D29-3A96-41DE-BA61-A842A4042039}" type="slidenum">
              <a:rPr lang="en-GB" smtClean="0"/>
              <a:t>14</a:t>
            </a:fld>
            <a:endParaRPr lang="en-GB"/>
          </a:p>
        </p:txBody>
      </p:sp>
    </p:spTree>
    <p:extLst>
      <p:ext uri="{BB962C8B-B14F-4D97-AF65-F5344CB8AC3E}">
        <p14:creationId xmlns:p14="http://schemas.microsoft.com/office/powerpoint/2010/main" val="1482809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C18D29-3A96-41DE-BA61-A842A4042039}" type="slidenum">
              <a:rPr lang="en-GB" smtClean="0"/>
              <a:t>15</a:t>
            </a:fld>
            <a:endParaRPr lang="en-GB"/>
          </a:p>
        </p:txBody>
      </p:sp>
    </p:spTree>
    <p:extLst>
      <p:ext uri="{BB962C8B-B14F-4D97-AF65-F5344CB8AC3E}">
        <p14:creationId xmlns:p14="http://schemas.microsoft.com/office/powerpoint/2010/main" val="244464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a:t>
            </a:r>
            <a:r>
              <a:rPr lang="en-US" baseline="0" dirty="0" smtClean="0"/>
              <a:t> Approach(s): Teacher provides definition of a scientific theory and the students record the definition on their notes.</a:t>
            </a:r>
            <a:endParaRPr lang="en-US" dirty="0"/>
          </a:p>
        </p:txBody>
      </p:sp>
      <p:sp>
        <p:nvSpPr>
          <p:cNvPr id="4" name="Slide Number Placeholder 3"/>
          <p:cNvSpPr>
            <a:spLocks noGrp="1"/>
          </p:cNvSpPr>
          <p:nvPr>
            <p:ph type="sldNum" sz="quarter" idx="10"/>
          </p:nvPr>
        </p:nvSpPr>
        <p:spPr/>
        <p:txBody>
          <a:bodyPr/>
          <a:lstStyle/>
          <a:p>
            <a:fld id="{57C18D29-3A96-41DE-BA61-A842A4042039}" type="slidenum">
              <a:rPr lang="en-GB" smtClean="0"/>
              <a:t>2</a:t>
            </a:fld>
            <a:endParaRPr lang="en-GB"/>
          </a:p>
        </p:txBody>
      </p:sp>
    </p:spTree>
    <p:extLst>
      <p:ext uri="{BB962C8B-B14F-4D97-AF65-F5344CB8AC3E}">
        <p14:creationId xmlns:p14="http://schemas.microsoft.com/office/powerpoint/2010/main" val="2152606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 Teacher</a:t>
            </a:r>
            <a:r>
              <a:rPr lang="en-US" baseline="0" dirty="0" smtClean="0"/>
              <a:t> asks the students “why do theories change?” and gather a few responses from students. If students cannot come up with responses, let them pair up and possible discuss with another student. However, do not spend more than 2-3 minutes discussing why theories change. After discussions, allow students to answer the question on their notes.</a:t>
            </a:r>
            <a:endParaRPr lang="en-US" dirty="0"/>
          </a:p>
        </p:txBody>
      </p:sp>
      <p:sp>
        <p:nvSpPr>
          <p:cNvPr id="4" name="Slide Number Placeholder 3"/>
          <p:cNvSpPr>
            <a:spLocks noGrp="1"/>
          </p:cNvSpPr>
          <p:nvPr>
            <p:ph type="sldNum" sz="quarter" idx="10"/>
          </p:nvPr>
        </p:nvSpPr>
        <p:spPr/>
        <p:txBody>
          <a:bodyPr/>
          <a:lstStyle/>
          <a:p>
            <a:fld id="{57C18D29-3A96-41DE-BA61-A842A4042039}" type="slidenum">
              <a:rPr lang="en-GB" smtClean="0"/>
              <a:t>3</a:t>
            </a:fld>
            <a:endParaRPr lang="en-GB"/>
          </a:p>
        </p:txBody>
      </p:sp>
    </p:spTree>
    <p:extLst>
      <p:ext uri="{BB962C8B-B14F-4D97-AF65-F5344CB8AC3E}">
        <p14:creationId xmlns:p14="http://schemas.microsoft.com/office/powerpoint/2010/main" val="3698901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a:t>
            </a:r>
            <a:r>
              <a:rPr lang="en-US" baseline="0" dirty="0" smtClean="0"/>
              <a:t> Teacher reads the slide as a transition to the theories of the universe.</a:t>
            </a:r>
            <a:endParaRPr lang="en-US" dirty="0"/>
          </a:p>
        </p:txBody>
      </p:sp>
      <p:sp>
        <p:nvSpPr>
          <p:cNvPr id="4" name="Slide Number Placeholder 3"/>
          <p:cNvSpPr>
            <a:spLocks noGrp="1"/>
          </p:cNvSpPr>
          <p:nvPr>
            <p:ph type="sldNum" sz="quarter" idx="10"/>
          </p:nvPr>
        </p:nvSpPr>
        <p:spPr/>
        <p:txBody>
          <a:bodyPr/>
          <a:lstStyle/>
          <a:p>
            <a:fld id="{57C18D29-3A96-41DE-BA61-A842A4042039}" type="slidenum">
              <a:rPr lang="en-GB" smtClean="0"/>
              <a:t>4</a:t>
            </a:fld>
            <a:endParaRPr lang="en-GB"/>
          </a:p>
        </p:txBody>
      </p:sp>
    </p:spTree>
    <p:extLst>
      <p:ext uri="{BB962C8B-B14F-4D97-AF65-F5344CB8AC3E}">
        <p14:creationId xmlns:p14="http://schemas.microsoft.com/office/powerpoint/2010/main" val="1267114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a:t>
            </a:r>
            <a:r>
              <a:rPr lang="en-US" baseline="0" dirty="0" smtClean="0"/>
              <a:t> Teacher reads that slide as a transition to the Big Bang Theory.</a:t>
            </a:r>
            <a:endParaRPr lang="en-US" dirty="0"/>
          </a:p>
        </p:txBody>
      </p:sp>
      <p:sp>
        <p:nvSpPr>
          <p:cNvPr id="4" name="Slide Number Placeholder 3"/>
          <p:cNvSpPr>
            <a:spLocks noGrp="1"/>
          </p:cNvSpPr>
          <p:nvPr>
            <p:ph type="sldNum" sz="quarter" idx="10"/>
          </p:nvPr>
        </p:nvSpPr>
        <p:spPr/>
        <p:txBody>
          <a:bodyPr/>
          <a:lstStyle/>
          <a:p>
            <a:fld id="{57C18D29-3A96-41DE-BA61-A842A4042039}" type="slidenum">
              <a:rPr lang="en-GB" smtClean="0"/>
              <a:t>5</a:t>
            </a:fld>
            <a:endParaRPr lang="en-GB"/>
          </a:p>
        </p:txBody>
      </p:sp>
    </p:spTree>
    <p:extLst>
      <p:ext uri="{BB962C8B-B14F-4D97-AF65-F5344CB8AC3E}">
        <p14:creationId xmlns:p14="http://schemas.microsoft.com/office/powerpoint/2010/main" val="642752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 The teacher</a:t>
            </a:r>
            <a:r>
              <a:rPr lang="en-US" baseline="0" dirty="0" smtClean="0"/>
              <a:t> introduces the Big Bang Theory and the students answer a question on their notes about the Big Bang Theory.</a:t>
            </a:r>
            <a:endParaRPr lang="en-US" dirty="0"/>
          </a:p>
        </p:txBody>
      </p:sp>
      <p:sp>
        <p:nvSpPr>
          <p:cNvPr id="4" name="Slide Number Placeholder 3"/>
          <p:cNvSpPr>
            <a:spLocks noGrp="1"/>
          </p:cNvSpPr>
          <p:nvPr>
            <p:ph type="sldNum" sz="quarter" idx="10"/>
          </p:nvPr>
        </p:nvSpPr>
        <p:spPr/>
        <p:txBody>
          <a:bodyPr/>
          <a:lstStyle/>
          <a:p>
            <a:fld id="{57C18D29-3A96-41DE-BA61-A842A4042039}" type="slidenum">
              <a:rPr lang="en-GB" smtClean="0"/>
              <a:t>6</a:t>
            </a:fld>
            <a:endParaRPr lang="en-GB"/>
          </a:p>
        </p:txBody>
      </p:sp>
    </p:spTree>
    <p:extLst>
      <p:ext uri="{BB962C8B-B14F-4D97-AF65-F5344CB8AC3E}">
        <p14:creationId xmlns:p14="http://schemas.microsoft.com/office/powerpoint/2010/main" val="1782406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 Teacher reads or has students read the information on the slide. Possibly discuss</a:t>
            </a:r>
            <a:r>
              <a:rPr lang="en-US" baseline="0" dirty="0" smtClean="0"/>
              <a:t> briefly with the class about the impact of technology and how quickly technology changes. Additionally, theories may change more quickly now than in the centuries before because of the constant changes in technology and the new evidence that might be discovered. </a:t>
            </a:r>
            <a:endParaRPr lang="en-US" dirty="0"/>
          </a:p>
        </p:txBody>
      </p:sp>
      <p:sp>
        <p:nvSpPr>
          <p:cNvPr id="4" name="Slide Number Placeholder 3"/>
          <p:cNvSpPr>
            <a:spLocks noGrp="1"/>
          </p:cNvSpPr>
          <p:nvPr>
            <p:ph type="sldNum" sz="quarter" idx="10"/>
          </p:nvPr>
        </p:nvSpPr>
        <p:spPr/>
        <p:txBody>
          <a:bodyPr/>
          <a:lstStyle/>
          <a:p>
            <a:fld id="{57C18D29-3A96-41DE-BA61-A842A4042039}" type="slidenum">
              <a:rPr lang="en-GB" smtClean="0"/>
              <a:t>7</a:t>
            </a:fld>
            <a:endParaRPr lang="en-GB"/>
          </a:p>
        </p:txBody>
      </p:sp>
    </p:spTree>
    <p:extLst>
      <p:ext uri="{BB962C8B-B14F-4D97-AF65-F5344CB8AC3E}">
        <p14:creationId xmlns:p14="http://schemas.microsoft.com/office/powerpoint/2010/main" val="108973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 The teacher reads through the information or has students read the information. The third</a:t>
            </a:r>
            <a:r>
              <a:rPr lang="en-US" baseline="0" dirty="0" smtClean="0"/>
              <a:t> bullet is the “big idea” of the slide. The students should answer the question on their notes about “another theory that is closely associated with the Big Bang Theory”.</a:t>
            </a:r>
            <a:endParaRPr lang="en-US" dirty="0"/>
          </a:p>
        </p:txBody>
      </p:sp>
      <p:sp>
        <p:nvSpPr>
          <p:cNvPr id="4" name="Slide Number Placeholder 3"/>
          <p:cNvSpPr>
            <a:spLocks noGrp="1"/>
          </p:cNvSpPr>
          <p:nvPr>
            <p:ph type="sldNum" sz="quarter" idx="10"/>
          </p:nvPr>
        </p:nvSpPr>
        <p:spPr/>
        <p:txBody>
          <a:bodyPr/>
          <a:lstStyle/>
          <a:p>
            <a:fld id="{57C18D29-3A96-41DE-BA61-A842A4042039}" type="slidenum">
              <a:rPr lang="en-GB" smtClean="0"/>
              <a:t>8</a:t>
            </a:fld>
            <a:endParaRPr lang="en-GB"/>
          </a:p>
        </p:txBody>
      </p:sp>
    </p:spTree>
    <p:extLst>
      <p:ext uri="{BB962C8B-B14F-4D97-AF65-F5344CB8AC3E}">
        <p14:creationId xmlns:p14="http://schemas.microsoft.com/office/powerpoint/2010/main" val="3136880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 The</a:t>
            </a:r>
            <a:r>
              <a:rPr lang="en-US" baseline="0" dirty="0" smtClean="0"/>
              <a:t> teacher uses the illustration of cooking raisin bread as an example of the expansion of the universe. Students should explain on their notes how cooking raisin bread demonstrates the expansion of the universe. Another approach is to conduct the Expanding the Universe on a Balloon Demonstration. See “Expanding the Universe on a Balloon Demonstration” on the resource page with teacher directions for conducting the demonstration.</a:t>
            </a:r>
            <a:endParaRPr lang="en-US" dirty="0"/>
          </a:p>
        </p:txBody>
      </p:sp>
      <p:sp>
        <p:nvSpPr>
          <p:cNvPr id="4" name="Slide Number Placeholder 3"/>
          <p:cNvSpPr>
            <a:spLocks noGrp="1"/>
          </p:cNvSpPr>
          <p:nvPr>
            <p:ph type="sldNum" sz="quarter" idx="10"/>
          </p:nvPr>
        </p:nvSpPr>
        <p:spPr/>
        <p:txBody>
          <a:bodyPr/>
          <a:lstStyle/>
          <a:p>
            <a:fld id="{57C18D29-3A96-41DE-BA61-A842A4042039}" type="slidenum">
              <a:rPr lang="en-GB" smtClean="0"/>
              <a:t>9</a:t>
            </a:fld>
            <a:endParaRPr lang="en-GB"/>
          </a:p>
        </p:txBody>
      </p:sp>
    </p:spTree>
    <p:extLst>
      <p:ext uri="{BB962C8B-B14F-4D97-AF65-F5344CB8AC3E}">
        <p14:creationId xmlns:p14="http://schemas.microsoft.com/office/powerpoint/2010/main" val="3145287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713EB89-27E2-46A0-8FFB-1B9DF8369288}" type="datetimeFigureOut">
              <a:rPr lang="en-US" smtClean="0"/>
              <a:pPr/>
              <a:t>3/29/2017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FE8C70D8-06AC-447A-B284-08ACC1E90A9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13EB89-27E2-46A0-8FFB-1B9DF8369288}" type="datetimeFigureOut">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C70D8-06AC-447A-B284-08ACC1E90A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13EB89-27E2-46A0-8FFB-1B9DF8369288}" type="datetimeFigureOut">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C70D8-06AC-447A-B284-08ACC1E90A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713EB89-27E2-46A0-8FFB-1B9DF8369288}" type="datetimeFigureOut">
              <a:rPr lang="en-US" smtClean="0"/>
              <a:pPr/>
              <a:t>3/29/2017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FE8C70D8-06AC-447A-B284-08ACC1E90A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713EB89-27E2-46A0-8FFB-1B9DF8369288}" type="datetimeFigureOut">
              <a:rPr lang="en-US" smtClean="0"/>
              <a:pPr/>
              <a:t>3/29/2017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FE8C70D8-06AC-447A-B284-08ACC1E90A98}"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713EB89-27E2-46A0-8FFB-1B9DF8369288}" type="datetimeFigureOut">
              <a:rPr lang="en-US" smtClean="0"/>
              <a:pPr/>
              <a:t>3/29/2017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E8C70D8-06AC-447A-B284-08ACC1E90A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713EB89-27E2-46A0-8FFB-1B9DF8369288}" type="datetimeFigureOut">
              <a:rPr lang="en-US" smtClean="0"/>
              <a:pPr/>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FE8C70D8-06AC-447A-B284-08ACC1E90A98}"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713EB89-27E2-46A0-8FFB-1B9DF8369288}" type="datetimeFigureOut">
              <a:rPr lang="en-US" smtClean="0"/>
              <a:pPr/>
              <a:t>3/29/2017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C70D8-06AC-447A-B284-08ACC1E90A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13EB89-27E2-46A0-8FFB-1B9DF8369288}" type="datetimeFigureOut">
              <a:rPr lang="en-US" smtClean="0"/>
              <a:pPr/>
              <a:t>3/29/2017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C70D8-06AC-447A-B284-08ACC1E90A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713EB89-27E2-46A0-8FFB-1B9DF8369288}" type="datetimeFigureOut">
              <a:rPr lang="en-US" smtClean="0"/>
              <a:pPr/>
              <a:t>3/29/2017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C70D8-06AC-447A-B284-08ACC1E90A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713EB89-27E2-46A0-8FFB-1B9DF8369288}" type="datetimeFigureOut">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E8C70D8-06AC-447A-B284-08ACC1E90A98}"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713EB89-27E2-46A0-8FFB-1B9DF8369288}" type="datetimeFigureOut">
              <a:rPr lang="en-US" smtClean="0"/>
              <a:pPr/>
              <a:t>3/29/2017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E8C70D8-06AC-447A-B284-08ACC1E90A98}"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28600" y="2819400"/>
            <a:ext cx="8686800" cy="2438400"/>
          </a:xfrm>
        </p:spPr>
        <p:txBody>
          <a:bodyPr>
            <a:noAutofit/>
          </a:bodyPr>
          <a:lstStyle/>
          <a:p>
            <a:pPr algn="ctr"/>
            <a:r>
              <a:rPr lang="en-US" sz="4400" b="1" dirty="0" smtClean="0">
                <a:effectLst>
                  <a:reflection blurRad="12700" stA="19000" endPos="36000" dir="5400000" sy="-90000" algn="bl" rotWithShape="0"/>
                </a:effectLst>
              </a:rPr>
              <a:t>How have Theories of the formation and structure of the universe changed?</a:t>
            </a:r>
            <a:endParaRPr lang="en-US" sz="4400" b="1" dirty="0">
              <a:effectLst>
                <a:reflection blurRad="12700" stA="19000" endPos="36000" dir="5400000" sy="-90000" algn="bl" rotWithShape="0"/>
              </a:effectLst>
            </a:endParaRPr>
          </a:p>
        </p:txBody>
      </p:sp>
      <p:sp>
        <p:nvSpPr>
          <p:cNvPr id="7" name="Subtitle 6"/>
          <p:cNvSpPr>
            <a:spLocks noGrp="1"/>
          </p:cNvSpPr>
          <p:nvPr>
            <p:ph type="subTitle" idx="1"/>
          </p:nvPr>
        </p:nvSpPr>
        <p:spPr>
          <a:xfrm>
            <a:off x="304800" y="5243568"/>
            <a:ext cx="8458200" cy="1143000"/>
          </a:xfrm>
        </p:spPr>
        <p:txBody>
          <a:bodyPr>
            <a:normAutofit/>
          </a:bodyPr>
          <a:lstStyle/>
          <a:p>
            <a:pPr algn="ctr"/>
            <a:r>
              <a:rPr lang="en-US" sz="2000" b="1" dirty="0" smtClean="0"/>
              <a:t>S6E1a. Relate the Nature of Science to the progression of basic historical scientific models (geocentric, heliocentric) as they describe our solar system, and the Big Bang as it describes the formation of the universe.</a:t>
            </a:r>
            <a:endParaRPr lang="en-US" sz="2000" b="1" dirty="0"/>
          </a:p>
        </p:txBody>
      </p:sp>
      <p:pic>
        <p:nvPicPr>
          <p:cNvPr id="3074" name="Picture 2" descr="http://www.history.com/images/media/video/history_the_universe_03_volume_sf_1160164/History_The_Universe_03_Volume_SF_still_624x35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228600"/>
            <a:ext cx="4114800" cy="232117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838200"/>
          </a:xfrm>
        </p:spPr>
        <p:txBody>
          <a:bodyPr>
            <a:normAutofit/>
          </a:bodyPr>
          <a:lstStyle/>
          <a:p>
            <a:r>
              <a:rPr lang="en-US" sz="4000" dirty="0" smtClean="0">
                <a:effectLst>
                  <a:reflection blurRad="12700" stA="27000" endPos="35000" dir="5400000" sy="-90000" algn="bl" rotWithShape="0"/>
                </a:effectLst>
              </a:rPr>
              <a:t>the Universe After its Big Bang…</a:t>
            </a:r>
            <a:endParaRPr lang="en-US" sz="4000" dirty="0">
              <a:effectLst>
                <a:reflection blurRad="12700" stA="27000" endPos="35000" dir="5400000" sy="-90000" algn="bl" rotWithShape="0"/>
              </a:effectLst>
            </a:endParaRPr>
          </a:p>
        </p:txBody>
      </p:sp>
      <p:sp>
        <p:nvSpPr>
          <p:cNvPr id="3" name="Content Placeholder 2"/>
          <p:cNvSpPr>
            <a:spLocks noGrp="1"/>
          </p:cNvSpPr>
          <p:nvPr>
            <p:ph idx="1"/>
          </p:nvPr>
        </p:nvSpPr>
        <p:spPr>
          <a:xfrm>
            <a:off x="228600" y="1371600"/>
            <a:ext cx="8686800" cy="5181600"/>
          </a:xfrm>
        </p:spPr>
        <p:txBody>
          <a:bodyPr>
            <a:normAutofit fontScale="85000" lnSpcReduction="20000"/>
          </a:bodyPr>
          <a:lstStyle/>
          <a:p>
            <a:pPr>
              <a:buFont typeface="Wingdings" panose="05000000000000000000" pitchFamily="2" charset="2"/>
              <a:buChar char="§"/>
            </a:pPr>
            <a:r>
              <a:rPr lang="en-US" sz="3900" b="1" dirty="0"/>
              <a:t>The Universe </a:t>
            </a:r>
            <a:r>
              <a:rPr lang="en-US" sz="3900" b="1" dirty="0" smtClean="0"/>
              <a:t>includes </a:t>
            </a:r>
            <a:r>
              <a:rPr lang="en-US" sz="3900" b="1" dirty="0"/>
              <a:t>living things, planets, stars, galaxies, dust clouds, light, and even time</a:t>
            </a:r>
            <a:r>
              <a:rPr lang="en-US" sz="3900" b="1" dirty="0" smtClean="0"/>
              <a:t>.</a:t>
            </a:r>
            <a:endParaRPr lang="en-US" sz="3900" b="1" dirty="0"/>
          </a:p>
          <a:p>
            <a:endParaRPr lang="en-US" dirty="0"/>
          </a:p>
          <a:p>
            <a:pPr>
              <a:buFont typeface="Wingdings" panose="05000000000000000000" pitchFamily="2" charset="2"/>
              <a:buChar char="§"/>
            </a:pPr>
            <a:r>
              <a:rPr lang="en-US" sz="3800" b="1" dirty="0"/>
              <a:t>The Universe contains billions of galaxies, each containing millions or billions of stars. The space between the stars and galaxies is largely empty. </a:t>
            </a:r>
            <a:endParaRPr lang="en-US" sz="3800" b="1" dirty="0" smtClean="0"/>
          </a:p>
          <a:p>
            <a:pPr>
              <a:buFont typeface="Wingdings" panose="05000000000000000000" pitchFamily="2" charset="2"/>
              <a:buChar char="§"/>
            </a:pPr>
            <a:endParaRPr lang="en-US" dirty="0"/>
          </a:p>
          <a:p>
            <a:pPr>
              <a:buFont typeface="Wingdings" panose="05000000000000000000" pitchFamily="2" charset="2"/>
              <a:buChar char="§"/>
            </a:pPr>
            <a:r>
              <a:rPr lang="en-US" sz="3800" b="1" dirty="0" smtClean="0"/>
              <a:t>So, if the universe supposedly was formed by the Big Bang, how did these other objects form?</a:t>
            </a:r>
            <a:endParaRPr lang="en-US" sz="3800" b="1" dirty="0"/>
          </a:p>
        </p:txBody>
      </p:sp>
    </p:spTree>
    <p:extLst>
      <p:ext uri="{BB962C8B-B14F-4D97-AF65-F5344CB8AC3E}">
        <p14:creationId xmlns:p14="http://schemas.microsoft.com/office/powerpoint/2010/main" val="267112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childTnLst>
                          </p:cTn>
                        </p:par>
                        <p:par>
                          <p:cTn id="8" fill="hold">
                            <p:stCondLst>
                              <p:cond delay="1000"/>
                            </p:stCondLst>
                            <p:childTnLst>
                              <p:par>
                                <p:cTn id="9" presetID="9" presetClass="entr" presetSubtype="0" fill="hold" nodeType="afterEffect">
                                  <p:stCondLst>
                                    <p:cond delay="15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1000"/>
                                        <p:tgtEl>
                                          <p:spTgt spid="3">
                                            <p:txEl>
                                              <p:pRg st="0" end="0"/>
                                            </p:txEl>
                                          </p:spTgt>
                                        </p:tgtEl>
                                      </p:cBhvr>
                                    </p:animEffect>
                                  </p:childTnLst>
                                </p:cTn>
                              </p:par>
                            </p:childTnLst>
                          </p:cTn>
                        </p:par>
                        <p:par>
                          <p:cTn id="12" fill="hold">
                            <p:stCondLst>
                              <p:cond delay="3500"/>
                            </p:stCondLst>
                            <p:childTnLst>
                              <p:par>
                                <p:cTn id="13" presetID="9" presetClass="entr" presetSubtype="0" fill="hold" nodeType="afterEffect">
                                  <p:stCondLst>
                                    <p:cond delay="3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1000"/>
                                        <p:tgtEl>
                                          <p:spTgt spid="3">
                                            <p:txEl>
                                              <p:pRg st="2" end="2"/>
                                            </p:txEl>
                                          </p:spTgt>
                                        </p:tgtEl>
                                      </p:cBhvr>
                                    </p:animEffect>
                                  </p:childTnLst>
                                </p:cTn>
                              </p:par>
                            </p:childTnLst>
                          </p:cTn>
                        </p:par>
                        <p:par>
                          <p:cTn id="16" fill="hold">
                            <p:stCondLst>
                              <p:cond delay="8000"/>
                            </p:stCondLst>
                            <p:childTnLst>
                              <p:par>
                                <p:cTn id="17" presetID="9" presetClass="entr" presetSubtype="0" fill="hold" nodeType="afterEffect">
                                  <p:stCondLst>
                                    <p:cond delay="450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9921" y="3539429"/>
            <a:ext cx="8686800" cy="1828800"/>
          </a:xfrm>
        </p:spPr>
        <p:txBody>
          <a:bodyPr>
            <a:normAutofit/>
          </a:bodyPr>
          <a:lstStyle/>
          <a:p>
            <a:pPr marL="0" indent="0" algn="ctr">
              <a:buNone/>
            </a:pPr>
            <a:endParaRPr lang="en-US" sz="2200" dirty="0"/>
          </a:p>
          <a:p>
            <a:pPr marL="0" indent="0" algn="ctr">
              <a:buNone/>
            </a:pPr>
            <a:endParaRPr lang="en-US" sz="2200" dirty="0"/>
          </a:p>
          <a:p>
            <a:pPr marL="0" indent="0" algn="ctr">
              <a:buNone/>
            </a:pPr>
            <a:endParaRPr lang="en-US" sz="2200" dirty="0"/>
          </a:p>
        </p:txBody>
      </p:sp>
      <p:sp>
        <p:nvSpPr>
          <p:cNvPr id="4" name="Title 1"/>
          <p:cNvSpPr>
            <a:spLocks noGrp="1"/>
          </p:cNvSpPr>
          <p:nvPr>
            <p:ph type="title"/>
          </p:nvPr>
        </p:nvSpPr>
        <p:spPr>
          <a:xfrm>
            <a:off x="304800" y="304800"/>
            <a:ext cx="8686800" cy="838200"/>
          </a:xfrm>
        </p:spPr>
        <p:txBody>
          <a:bodyPr>
            <a:normAutofit/>
          </a:bodyPr>
          <a:lstStyle/>
          <a:p>
            <a:r>
              <a:rPr lang="en-US" sz="4000" dirty="0" smtClean="0">
                <a:effectLst>
                  <a:reflection blurRad="12700" stA="27000" endPos="35000" dir="5400000" sy="-90000" algn="bl" rotWithShape="0"/>
                </a:effectLst>
              </a:rPr>
              <a:t>the Universe After its Big Bang…</a:t>
            </a:r>
            <a:endParaRPr lang="en-US" sz="4000" dirty="0">
              <a:effectLst>
                <a:reflection blurRad="12700" stA="27000" endPos="35000" dir="5400000" sy="-90000" algn="bl" rotWithShape="0"/>
              </a:effectLst>
            </a:endParaRPr>
          </a:p>
        </p:txBody>
      </p:sp>
      <p:sp>
        <p:nvSpPr>
          <p:cNvPr id="5" name="TextBox 4"/>
          <p:cNvSpPr txBox="1"/>
          <p:nvPr/>
        </p:nvSpPr>
        <p:spPr>
          <a:xfrm>
            <a:off x="428729" y="1447800"/>
            <a:ext cx="8077200" cy="3539430"/>
          </a:xfrm>
          <a:prstGeom prst="rect">
            <a:avLst/>
          </a:prstGeom>
          <a:noFill/>
        </p:spPr>
        <p:txBody>
          <a:bodyPr wrap="square" rtlCol="0">
            <a:spAutoFit/>
          </a:bodyPr>
          <a:lstStyle/>
          <a:p>
            <a:pPr algn="ctr"/>
            <a:r>
              <a:rPr lang="en-US" sz="3200" b="1" dirty="0">
                <a:solidFill>
                  <a:schemeClr val="accent2">
                    <a:lumMod val="50000"/>
                  </a:schemeClr>
                </a:solidFill>
              </a:rPr>
              <a:t>As millions of years passed, the dense areas of the universe pulled in material because they had more gravity. Finally, about 100 million years after the Big Bang, the gas became hot and dense enough for the first stars to form. Large clusters of stars soon became the first galaxies.</a:t>
            </a:r>
          </a:p>
        </p:txBody>
      </p:sp>
      <p:sp>
        <p:nvSpPr>
          <p:cNvPr id="6" name="TextBox 5"/>
          <p:cNvSpPr txBox="1"/>
          <p:nvPr/>
        </p:nvSpPr>
        <p:spPr>
          <a:xfrm>
            <a:off x="719295" y="1447800"/>
            <a:ext cx="7924800" cy="3539430"/>
          </a:xfrm>
          <a:prstGeom prst="rect">
            <a:avLst/>
          </a:prstGeom>
          <a:noFill/>
        </p:spPr>
        <p:txBody>
          <a:bodyPr wrap="square" rtlCol="0">
            <a:spAutoFit/>
          </a:bodyPr>
          <a:lstStyle/>
          <a:p>
            <a:pPr algn="ctr"/>
            <a:r>
              <a:rPr lang="en-US" sz="3200" b="1" dirty="0"/>
              <a:t>Scientists believe that Solar Systems formed in similar ways. Giant clouds of dust and gas began to collapse under the weight of its own gravity. As it did so, the matter contained within it began to move in a giant circle, much like the water in a drain moves around the center of the drain in a circle.</a:t>
            </a:r>
          </a:p>
        </p:txBody>
      </p:sp>
      <p:sp>
        <p:nvSpPr>
          <p:cNvPr id="7" name="TextBox 6"/>
          <p:cNvSpPr txBox="1"/>
          <p:nvPr/>
        </p:nvSpPr>
        <p:spPr>
          <a:xfrm>
            <a:off x="719295" y="2508378"/>
            <a:ext cx="7729695" cy="2062103"/>
          </a:xfrm>
          <a:prstGeom prst="rect">
            <a:avLst/>
          </a:prstGeom>
          <a:noFill/>
        </p:spPr>
        <p:txBody>
          <a:bodyPr wrap="square" rtlCol="0">
            <a:spAutoFit/>
          </a:bodyPr>
          <a:lstStyle/>
          <a:p>
            <a:pPr algn="ctr"/>
            <a:r>
              <a:rPr lang="en-US" sz="3200" b="1" dirty="0"/>
              <a:t>At the center of this spinning cloud, a small star began to form. This star grew larger and larger as it collected more and more of the dust and gas that collapsed into it.</a:t>
            </a:r>
          </a:p>
        </p:txBody>
      </p:sp>
      <p:sp>
        <p:nvSpPr>
          <p:cNvPr id="8" name="Rectangle 7"/>
          <p:cNvSpPr/>
          <p:nvPr/>
        </p:nvSpPr>
        <p:spPr>
          <a:xfrm>
            <a:off x="267749" y="1769709"/>
            <a:ext cx="8534400" cy="3847207"/>
          </a:xfrm>
          <a:prstGeom prst="rect">
            <a:avLst/>
          </a:prstGeom>
        </p:spPr>
        <p:txBody>
          <a:bodyPr wrap="square">
            <a:spAutoFit/>
          </a:bodyPr>
          <a:lstStyle/>
          <a:p>
            <a:pPr algn="ctr"/>
            <a:r>
              <a:rPr lang="en-US" sz="3200" b="1" dirty="0"/>
              <a:t>Further away from the center of this mass where the star was forming, there were smaller clumps of dust and gas that were also collapsing. </a:t>
            </a:r>
            <a:endParaRPr lang="en-US" sz="3200" b="1" dirty="0" smtClean="0"/>
          </a:p>
          <a:p>
            <a:pPr algn="ctr"/>
            <a:endParaRPr lang="en-US" b="1" dirty="0"/>
          </a:p>
          <a:p>
            <a:pPr algn="ctr"/>
            <a:r>
              <a:rPr lang="en-US" sz="3200" b="1" dirty="0" smtClean="0"/>
              <a:t>The </a:t>
            </a:r>
            <a:r>
              <a:rPr lang="en-US" sz="3200" b="1" dirty="0"/>
              <a:t>star in the center eventually ignited forming our Sun, while the smaller clumps became the planets, minor planets, moons, comets, and asteroids.</a:t>
            </a:r>
          </a:p>
        </p:txBody>
      </p:sp>
      <p:sp>
        <p:nvSpPr>
          <p:cNvPr id="9" name="TextBox 8"/>
          <p:cNvSpPr txBox="1"/>
          <p:nvPr/>
        </p:nvSpPr>
        <p:spPr>
          <a:xfrm>
            <a:off x="1333709" y="1676400"/>
            <a:ext cx="6695971" cy="3416320"/>
          </a:xfrm>
          <a:prstGeom prst="rect">
            <a:avLst/>
          </a:prstGeom>
          <a:solidFill>
            <a:schemeClr val="bg2">
              <a:alpha val="89000"/>
            </a:schemeClr>
          </a:solidFill>
          <a:ln>
            <a:solidFill>
              <a:schemeClr val="accent1">
                <a:lumMod val="50000"/>
              </a:schemeClr>
            </a:solidFill>
          </a:ln>
        </p:spPr>
        <p:txBody>
          <a:bodyPr wrap="square" rtlCol="0">
            <a:spAutoFit/>
          </a:bodyPr>
          <a:lstStyle/>
          <a:p>
            <a:pPr algn="ctr"/>
            <a:r>
              <a:rPr lang="en-US" sz="3600" b="1" dirty="0" smtClean="0">
                <a:solidFill>
                  <a:schemeClr val="accent2">
                    <a:lumMod val="50000"/>
                  </a:schemeClr>
                </a:solidFill>
              </a:rPr>
              <a:t>In short, after the Big Bang, dense clouds of gas and dust from the “bang” either collapsed or stuck together to form the parts of the universe we know today.</a:t>
            </a:r>
            <a:endParaRPr lang="en-US" sz="3600" b="1" dirty="0">
              <a:solidFill>
                <a:schemeClr val="accent2">
                  <a:lumMod val="50000"/>
                </a:schemeClr>
              </a:solidFill>
            </a:endParaRPr>
          </a:p>
        </p:txBody>
      </p:sp>
    </p:spTree>
    <p:extLst>
      <p:ext uri="{BB962C8B-B14F-4D97-AF65-F5344CB8AC3E}">
        <p14:creationId xmlns:p14="http://schemas.microsoft.com/office/powerpoint/2010/main" val="2633393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par>
                          <p:cTn id="8" fill="hold">
                            <p:stCondLst>
                              <p:cond delay="1000"/>
                            </p:stCondLst>
                            <p:childTnLst>
                              <p:par>
                                <p:cTn id="9" presetID="53" presetClass="entr" presetSubtype="16"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Effect transition="in" filter="fade">
                                      <p:cBhvr>
                                        <p:cTn id="13" dur="1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xit" presetSubtype="0" fill="hold" grpId="1" nodeType="clickEffect">
                                  <p:stCondLst>
                                    <p:cond delay="0"/>
                                  </p:stCondLst>
                                  <p:childTnLst>
                                    <p:animEffect transition="out" filter="dissolve">
                                      <p:cBhvr>
                                        <p:cTn id="17" dur="1000"/>
                                        <p:tgtEl>
                                          <p:spTgt spid="5"/>
                                        </p:tgtEl>
                                      </p:cBhvr>
                                    </p:animEffect>
                                    <p:set>
                                      <p:cBhvr>
                                        <p:cTn id="18" dur="1" fill="hold">
                                          <p:stCondLst>
                                            <p:cond delay="999"/>
                                          </p:stCondLst>
                                        </p:cTn>
                                        <p:tgtEl>
                                          <p:spTgt spid="5"/>
                                        </p:tgtEl>
                                        <p:attrNameLst>
                                          <p:attrName>style.visibility</p:attrName>
                                        </p:attrNameLst>
                                      </p:cBhvr>
                                      <p:to>
                                        <p:strVal val="hidden"/>
                                      </p:to>
                                    </p:set>
                                  </p:childTnLst>
                                </p:cTn>
                              </p:par>
                            </p:childTnLst>
                          </p:cTn>
                        </p:par>
                        <p:par>
                          <p:cTn id="19" fill="hold">
                            <p:stCondLst>
                              <p:cond delay="1000"/>
                            </p:stCondLst>
                            <p:childTnLst>
                              <p:par>
                                <p:cTn id="20" presetID="53" presetClass="entr" presetSubtype="16" fill="hold" grpId="0" nodeType="afterEffect">
                                  <p:stCondLst>
                                    <p:cond delay="500"/>
                                  </p:stCondLst>
                                  <p:childTnLst>
                                    <p:set>
                                      <p:cBhvr>
                                        <p:cTn id="21" dur="1" fill="hold">
                                          <p:stCondLst>
                                            <p:cond delay="0"/>
                                          </p:stCondLst>
                                        </p:cTn>
                                        <p:tgtEl>
                                          <p:spTgt spid="6"/>
                                        </p:tgtEl>
                                        <p:attrNameLst>
                                          <p:attrName>style.visibility</p:attrName>
                                        </p:attrNameLst>
                                      </p:cBhvr>
                                      <p:to>
                                        <p:strVal val="visible"/>
                                      </p:to>
                                    </p:set>
                                    <p:anim calcmode="lin" valueType="num">
                                      <p:cBhvr>
                                        <p:cTn id="22" dur="1000" fill="hold"/>
                                        <p:tgtEl>
                                          <p:spTgt spid="6"/>
                                        </p:tgtEl>
                                        <p:attrNameLst>
                                          <p:attrName>ppt_w</p:attrName>
                                        </p:attrNameLst>
                                      </p:cBhvr>
                                      <p:tavLst>
                                        <p:tav tm="0">
                                          <p:val>
                                            <p:fltVal val="0"/>
                                          </p:val>
                                        </p:tav>
                                        <p:tav tm="100000">
                                          <p:val>
                                            <p:strVal val="#ppt_w"/>
                                          </p:val>
                                        </p:tav>
                                      </p:tavLst>
                                    </p:anim>
                                    <p:anim calcmode="lin" valueType="num">
                                      <p:cBhvr>
                                        <p:cTn id="23" dur="1000" fill="hold"/>
                                        <p:tgtEl>
                                          <p:spTgt spid="6"/>
                                        </p:tgtEl>
                                        <p:attrNameLst>
                                          <p:attrName>ppt_h</p:attrName>
                                        </p:attrNameLst>
                                      </p:cBhvr>
                                      <p:tavLst>
                                        <p:tav tm="0">
                                          <p:val>
                                            <p:fltVal val="0"/>
                                          </p:val>
                                        </p:tav>
                                        <p:tav tm="100000">
                                          <p:val>
                                            <p:strVal val="#ppt_h"/>
                                          </p:val>
                                        </p:tav>
                                      </p:tavLst>
                                    </p:anim>
                                    <p:animEffect transition="in" filter="fade">
                                      <p:cBhvr>
                                        <p:cTn id="24" dur="1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xit" presetSubtype="0" fill="hold" grpId="1" nodeType="clickEffect">
                                  <p:stCondLst>
                                    <p:cond delay="0"/>
                                  </p:stCondLst>
                                  <p:childTnLst>
                                    <p:animEffect transition="out" filter="dissolve">
                                      <p:cBhvr>
                                        <p:cTn id="28" dur="1000"/>
                                        <p:tgtEl>
                                          <p:spTgt spid="6"/>
                                        </p:tgtEl>
                                      </p:cBhvr>
                                    </p:animEffect>
                                    <p:set>
                                      <p:cBhvr>
                                        <p:cTn id="29" dur="1" fill="hold">
                                          <p:stCondLst>
                                            <p:cond delay="999"/>
                                          </p:stCondLst>
                                        </p:cTn>
                                        <p:tgtEl>
                                          <p:spTgt spid="6"/>
                                        </p:tgtEl>
                                        <p:attrNameLst>
                                          <p:attrName>style.visibility</p:attrName>
                                        </p:attrNameLst>
                                      </p:cBhvr>
                                      <p:to>
                                        <p:strVal val="hidden"/>
                                      </p:to>
                                    </p:set>
                                  </p:childTnLst>
                                </p:cTn>
                              </p:par>
                            </p:childTnLst>
                          </p:cTn>
                        </p:par>
                        <p:par>
                          <p:cTn id="30" fill="hold">
                            <p:stCondLst>
                              <p:cond delay="1000"/>
                            </p:stCondLst>
                            <p:childTnLst>
                              <p:par>
                                <p:cTn id="31" presetID="53" presetClass="entr" presetSubtype="16" fill="hold" grpId="0" nodeType="afterEffect">
                                  <p:stCondLst>
                                    <p:cond delay="500"/>
                                  </p:stCondLst>
                                  <p:childTnLst>
                                    <p:set>
                                      <p:cBhvr>
                                        <p:cTn id="32" dur="1" fill="hold">
                                          <p:stCondLst>
                                            <p:cond delay="0"/>
                                          </p:stCondLst>
                                        </p:cTn>
                                        <p:tgtEl>
                                          <p:spTgt spid="7"/>
                                        </p:tgtEl>
                                        <p:attrNameLst>
                                          <p:attrName>style.visibility</p:attrName>
                                        </p:attrNameLst>
                                      </p:cBhvr>
                                      <p:to>
                                        <p:strVal val="visible"/>
                                      </p:to>
                                    </p:set>
                                    <p:anim calcmode="lin" valueType="num">
                                      <p:cBhvr>
                                        <p:cTn id="33" dur="1000" fill="hold"/>
                                        <p:tgtEl>
                                          <p:spTgt spid="7"/>
                                        </p:tgtEl>
                                        <p:attrNameLst>
                                          <p:attrName>ppt_w</p:attrName>
                                        </p:attrNameLst>
                                      </p:cBhvr>
                                      <p:tavLst>
                                        <p:tav tm="0">
                                          <p:val>
                                            <p:fltVal val="0"/>
                                          </p:val>
                                        </p:tav>
                                        <p:tav tm="100000">
                                          <p:val>
                                            <p:strVal val="#ppt_w"/>
                                          </p:val>
                                        </p:tav>
                                      </p:tavLst>
                                    </p:anim>
                                    <p:anim calcmode="lin" valueType="num">
                                      <p:cBhvr>
                                        <p:cTn id="34" dur="1000" fill="hold"/>
                                        <p:tgtEl>
                                          <p:spTgt spid="7"/>
                                        </p:tgtEl>
                                        <p:attrNameLst>
                                          <p:attrName>ppt_h</p:attrName>
                                        </p:attrNameLst>
                                      </p:cBhvr>
                                      <p:tavLst>
                                        <p:tav tm="0">
                                          <p:val>
                                            <p:fltVal val="0"/>
                                          </p:val>
                                        </p:tav>
                                        <p:tav tm="100000">
                                          <p:val>
                                            <p:strVal val="#ppt_h"/>
                                          </p:val>
                                        </p:tav>
                                      </p:tavLst>
                                    </p:anim>
                                    <p:animEffect transition="in" filter="fade">
                                      <p:cBhvr>
                                        <p:cTn id="35" dur="10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xit" presetSubtype="0" fill="hold" grpId="1" nodeType="clickEffect">
                                  <p:stCondLst>
                                    <p:cond delay="0"/>
                                  </p:stCondLst>
                                  <p:childTnLst>
                                    <p:animEffect transition="out" filter="dissolve">
                                      <p:cBhvr>
                                        <p:cTn id="39" dur="1000"/>
                                        <p:tgtEl>
                                          <p:spTgt spid="7"/>
                                        </p:tgtEl>
                                      </p:cBhvr>
                                    </p:animEffect>
                                    <p:set>
                                      <p:cBhvr>
                                        <p:cTn id="40" dur="1" fill="hold">
                                          <p:stCondLst>
                                            <p:cond delay="999"/>
                                          </p:stCondLst>
                                        </p:cTn>
                                        <p:tgtEl>
                                          <p:spTgt spid="7"/>
                                        </p:tgtEl>
                                        <p:attrNameLst>
                                          <p:attrName>style.visibility</p:attrName>
                                        </p:attrNameLst>
                                      </p:cBhvr>
                                      <p:to>
                                        <p:strVal val="hidden"/>
                                      </p:to>
                                    </p:set>
                                  </p:childTnLst>
                                </p:cTn>
                              </p:par>
                            </p:childTnLst>
                          </p:cTn>
                        </p:par>
                        <p:par>
                          <p:cTn id="41" fill="hold">
                            <p:stCondLst>
                              <p:cond delay="1000"/>
                            </p:stCondLst>
                            <p:childTnLst>
                              <p:par>
                                <p:cTn id="42" presetID="53" presetClass="entr" presetSubtype="16" fill="hold" grpId="0" nodeType="afterEffect">
                                  <p:stCondLst>
                                    <p:cond delay="500"/>
                                  </p:stCondLst>
                                  <p:childTnLst>
                                    <p:set>
                                      <p:cBhvr>
                                        <p:cTn id="43" dur="1" fill="hold">
                                          <p:stCondLst>
                                            <p:cond delay="0"/>
                                          </p:stCondLst>
                                        </p:cTn>
                                        <p:tgtEl>
                                          <p:spTgt spid="8"/>
                                        </p:tgtEl>
                                        <p:attrNameLst>
                                          <p:attrName>style.visibility</p:attrName>
                                        </p:attrNameLst>
                                      </p:cBhvr>
                                      <p:to>
                                        <p:strVal val="visible"/>
                                      </p:to>
                                    </p:set>
                                    <p:anim calcmode="lin" valueType="num">
                                      <p:cBhvr>
                                        <p:cTn id="44" dur="1000" fill="hold"/>
                                        <p:tgtEl>
                                          <p:spTgt spid="8"/>
                                        </p:tgtEl>
                                        <p:attrNameLst>
                                          <p:attrName>ppt_w</p:attrName>
                                        </p:attrNameLst>
                                      </p:cBhvr>
                                      <p:tavLst>
                                        <p:tav tm="0">
                                          <p:val>
                                            <p:fltVal val="0"/>
                                          </p:val>
                                        </p:tav>
                                        <p:tav tm="100000">
                                          <p:val>
                                            <p:strVal val="#ppt_w"/>
                                          </p:val>
                                        </p:tav>
                                      </p:tavLst>
                                    </p:anim>
                                    <p:anim calcmode="lin" valueType="num">
                                      <p:cBhvr>
                                        <p:cTn id="45" dur="1000" fill="hold"/>
                                        <p:tgtEl>
                                          <p:spTgt spid="8"/>
                                        </p:tgtEl>
                                        <p:attrNameLst>
                                          <p:attrName>ppt_h</p:attrName>
                                        </p:attrNameLst>
                                      </p:cBhvr>
                                      <p:tavLst>
                                        <p:tav tm="0">
                                          <p:val>
                                            <p:fltVal val="0"/>
                                          </p:val>
                                        </p:tav>
                                        <p:tav tm="100000">
                                          <p:val>
                                            <p:strVal val="#ppt_h"/>
                                          </p:val>
                                        </p:tav>
                                      </p:tavLst>
                                    </p:anim>
                                    <p:animEffect transition="in" filter="fade">
                                      <p:cBhvr>
                                        <p:cTn id="46" dur="10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xit" presetSubtype="0" fill="hold" grpId="1" nodeType="clickEffect">
                                  <p:stCondLst>
                                    <p:cond delay="0"/>
                                  </p:stCondLst>
                                  <p:childTnLst>
                                    <p:animEffect transition="out" filter="dissolve">
                                      <p:cBhvr>
                                        <p:cTn id="50" dur="1000"/>
                                        <p:tgtEl>
                                          <p:spTgt spid="8"/>
                                        </p:tgtEl>
                                      </p:cBhvr>
                                    </p:animEffect>
                                    <p:set>
                                      <p:cBhvr>
                                        <p:cTn id="51" dur="1" fill="hold">
                                          <p:stCondLst>
                                            <p:cond delay="999"/>
                                          </p:stCondLst>
                                        </p:cTn>
                                        <p:tgtEl>
                                          <p:spTgt spid="8"/>
                                        </p:tgtEl>
                                        <p:attrNameLst>
                                          <p:attrName>style.visibility</p:attrName>
                                        </p:attrNameLst>
                                      </p:cBhvr>
                                      <p:to>
                                        <p:strVal val="hidden"/>
                                      </p:to>
                                    </p:set>
                                  </p:childTnLst>
                                </p:cTn>
                              </p:par>
                            </p:childTnLst>
                          </p:cTn>
                        </p:par>
                        <p:par>
                          <p:cTn id="52" fill="hold">
                            <p:stCondLst>
                              <p:cond delay="1000"/>
                            </p:stCondLst>
                            <p:childTnLst>
                              <p:par>
                                <p:cTn id="53" presetID="53" presetClass="entr" presetSubtype="16" fill="hold" grpId="0" nodeType="afterEffect">
                                  <p:stCondLst>
                                    <p:cond delay="500"/>
                                  </p:stCondLst>
                                  <p:childTnLst>
                                    <p:set>
                                      <p:cBhvr>
                                        <p:cTn id="54" dur="1" fill="hold">
                                          <p:stCondLst>
                                            <p:cond delay="0"/>
                                          </p:stCondLst>
                                        </p:cTn>
                                        <p:tgtEl>
                                          <p:spTgt spid="9"/>
                                        </p:tgtEl>
                                        <p:attrNameLst>
                                          <p:attrName>style.visibility</p:attrName>
                                        </p:attrNameLst>
                                      </p:cBhvr>
                                      <p:to>
                                        <p:strVal val="visible"/>
                                      </p:to>
                                    </p:set>
                                    <p:anim calcmode="lin" valueType="num">
                                      <p:cBhvr>
                                        <p:cTn id="55" dur="1000" fill="hold"/>
                                        <p:tgtEl>
                                          <p:spTgt spid="9"/>
                                        </p:tgtEl>
                                        <p:attrNameLst>
                                          <p:attrName>ppt_w</p:attrName>
                                        </p:attrNameLst>
                                      </p:cBhvr>
                                      <p:tavLst>
                                        <p:tav tm="0">
                                          <p:val>
                                            <p:fltVal val="0"/>
                                          </p:val>
                                        </p:tav>
                                        <p:tav tm="100000">
                                          <p:val>
                                            <p:strVal val="#ppt_w"/>
                                          </p:val>
                                        </p:tav>
                                      </p:tavLst>
                                    </p:anim>
                                    <p:anim calcmode="lin" valueType="num">
                                      <p:cBhvr>
                                        <p:cTn id="56" dur="1000" fill="hold"/>
                                        <p:tgtEl>
                                          <p:spTgt spid="9"/>
                                        </p:tgtEl>
                                        <p:attrNameLst>
                                          <p:attrName>ppt_h</p:attrName>
                                        </p:attrNameLst>
                                      </p:cBhvr>
                                      <p:tavLst>
                                        <p:tav tm="0">
                                          <p:val>
                                            <p:fltVal val="0"/>
                                          </p:val>
                                        </p:tav>
                                        <p:tav tm="100000">
                                          <p:val>
                                            <p:strVal val="#ppt_h"/>
                                          </p:val>
                                        </p:tav>
                                      </p:tavLst>
                                    </p:anim>
                                    <p:animEffect transition="in" filter="fade">
                                      <p:cBhvr>
                                        <p:cTn id="5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P spid="6" grpId="0"/>
      <p:bldP spid="6" grpId="1"/>
      <p:bldP spid="7" grpId="0"/>
      <p:bldP spid="7" grpId="1"/>
      <p:bldP spid="8" grpId="0"/>
      <p:bldP spid="8" grpId="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81000" y="1524000"/>
            <a:ext cx="8229600" cy="2667000"/>
          </a:xfrm>
        </p:spPr>
        <p:txBody>
          <a:bodyPr>
            <a:noAutofit/>
          </a:bodyPr>
          <a:lstStyle/>
          <a:p>
            <a:pPr algn="ctr"/>
            <a:r>
              <a:rPr lang="en-US" sz="4400" b="1" dirty="0" err="1" smtClean="0">
                <a:effectLst>
                  <a:reflection blurRad="12700" stA="25000" endPos="33000" dir="5400000" sy="-90000" algn="bl" rotWithShape="0"/>
                </a:effectLst>
              </a:rPr>
              <a:t>anOther</a:t>
            </a:r>
            <a:r>
              <a:rPr lang="en-US" sz="4400" b="1" dirty="0" smtClean="0">
                <a:effectLst>
                  <a:reflection blurRad="12700" stA="25000" endPos="33000" dir="5400000" sy="-90000" algn="bl" rotWithShape="0"/>
                </a:effectLst>
              </a:rPr>
              <a:t> Theory which has changed over centuries is the  scientific model of our solar system</a:t>
            </a:r>
            <a:endParaRPr lang="en-US" sz="3200" b="1" dirty="0">
              <a:effectLst>
                <a:reflection blurRad="12700" stA="25000" endPos="33000" dir="5400000" sy="-90000" algn="bl" rotWithShape="0"/>
              </a:effectLst>
            </a:endParaRPr>
          </a:p>
        </p:txBody>
      </p:sp>
    </p:spTree>
    <p:extLst>
      <p:ext uri="{BB962C8B-B14F-4D97-AF65-F5344CB8AC3E}">
        <p14:creationId xmlns:p14="http://schemas.microsoft.com/office/powerpoint/2010/main" val="234845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3.bp.blogspot.com/_eNIMAsLG3NY/TCH-h_S4p7I/AAAAAAAAD5k/YT0XqF8upvM/s1600/orign_of_solar_syst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381000"/>
            <a:ext cx="5562600" cy="5992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05904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41248"/>
          </a:xfrm>
        </p:spPr>
        <p:txBody>
          <a:bodyPr>
            <a:noAutofit/>
          </a:bodyPr>
          <a:lstStyle/>
          <a:p>
            <a:r>
              <a:rPr lang="en-US" sz="3800" b="1" dirty="0" smtClean="0">
                <a:effectLst>
                  <a:reflection blurRad="12700" stA="27000" endPos="31000" dir="5400000" sy="-90000" algn="bl" rotWithShape="0"/>
                </a:effectLst>
              </a:rPr>
              <a:t>Ptolemy’s Model of the Solar System</a:t>
            </a:r>
            <a:endParaRPr lang="en-US" sz="3800" b="1" dirty="0">
              <a:effectLst>
                <a:reflection blurRad="12700" stA="27000" endPos="31000" dir="5400000" sy="-90000" algn="bl" rotWithShape="0"/>
              </a:effectLst>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600201"/>
            <a:ext cx="4207464" cy="388774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TextBox 2"/>
          <p:cNvSpPr txBox="1"/>
          <p:nvPr/>
        </p:nvSpPr>
        <p:spPr>
          <a:xfrm>
            <a:off x="152400" y="1295400"/>
            <a:ext cx="4572000" cy="5324535"/>
          </a:xfrm>
          <a:prstGeom prst="rect">
            <a:avLst/>
          </a:prstGeom>
          <a:noFill/>
        </p:spPr>
        <p:txBody>
          <a:bodyPr wrap="square" rtlCol="0">
            <a:spAutoFit/>
          </a:bodyPr>
          <a:lstStyle/>
          <a:p>
            <a:pPr marL="285750" indent="-285750">
              <a:buFont typeface="Wingdings" panose="05000000000000000000" pitchFamily="2" charset="2"/>
              <a:buChar char="§"/>
            </a:pPr>
            <a:r>
              <a:rPr lang="en-US" sz="2000" b="1" dirty="0" smtClean="0">
                <a:solidFill>
                  <a:schemeClr val="accent2">
                    <a:lumMod val="50000"/>
                  </a:schemeClr>
                </a:solidFill>
              </a:rPr>
              <a:t>Ptolemy’s theory is known as</a:t>
            </a:r>
            <a:br>
              <a:rPr lang="en-US" sz="2000" b="1" dirty="0" smtClean="0">
                <a:solidFill>
                  <a:schemeClr val="accent2">
                    <a:lumMod val="50000"/>
                  </a:schemeClr>
                </a:solidFill>
              </a:rPr>
            </a:br>
            <a:r>
              <a:rPr lang="en-US" sz="2000" b="1" dirty="0" smtClean="0">
                <a:solidFill>
                  <a:schemeClr val="accent2">
                    <a:lumMod val="50000"/>
                  </a:schemeClr>
                </a:solidFill>
              </a:rPr>
              <a:t>the </a:t>
            </a:r>
            <a:r>
              <a:rPr lang="en-US" sz="2000" b="1" u="sng" dirty="0" smtClean="0">
                <a:solidFill>
                  <a:schemeClr val="accent2">
                    <a:lumMod val="50000"/>
                  </a:schemeClr>
                </a:solidFill>
              </a:rPr>
              <a:t>Geocentric Model </a:t>
            </a:r>
            <a:r>
              <a:rPr lang="en-US" sz="2000" b="1" dirty="0" smtClean="0">
                <a:solidFill>
                  <a:schemeClr val="accent2">
                    <a:lumMod val="50000"/>
                  </a:schemeClr>
                </a:solidFill>
              </a:rPr>
              <a:t>because </a:t>
            </a:r>
            <a:br>
              <a:rPr lang="en-US" sz="2000" b="1" dirty="0" smtClean="0">
                <a:solidFill>
                  <a:schemeClr val="accent2">
                    <a:lumMod val="50000"/>
                  </a:schemeClr>
                </a:solidFill>
              </a:rPr>
            </a:br>
            <a:r>
              <a:rPr lang="en-US" sz="2000" b="1" dirty="0" smtClean="0">
                <a:solidFill>
                  <a:schemeClr val="accent2">
                    <a:lumMod val="50000"/>
                  </a:schemeClr>
                </a:solidFill>
              </a:rPr>
              <a:t>he thought the Earth was the </a:t>
            </a:r>
            <a:br>
              <a:rPr lang="en-US" sz="2000" b="1" dirty="0" smtClean="0">
                <a:solidFill>
                  <a:schemeClr val="accent2">
                    <a:lumMod val="50000"/>
                  </a:schemeClr>
                </a:solidFill>
              </a:rPr>
            </a:br>
            <a:r>
              <a:rPr lang="en-US" sz="2000" b="1" dirty="0" smtClean="0">
                <a:solidFill>
                  <a:schemeClr val="accent2">
                    <a:lumMod val="50000"/>
                  </a:schemeClr>
                </a:solidFill>
              </a:rPr>
              <a:t>center of the universe</a:t>
            </a:r>
          </a:p>
          <a:p>
            <a:pPr marL="285750" indent="-285750">
              <a:buFont typeface="Wingdings" panose="05000000000000000000" pitchFamily="2" charset="2"/>
              <a:buChar char="§"/>
            </a:pPr>
            <a:r>
              <a:rPr lang="en-US" sz="2000" b="1" dirty="0" smtClean="0">
                <a:solidFill>
                  <a:schemeClr val="accent2">
                    <a:lumMod val="50000"/>
                  </a:schemeClr>
                </a:solidFill>
              </a:rPr>
              <a:t>In Greek, “Geo” means earth</a:t>
            </a:r>
          </a:p>
          <a:p>
            <a:pPr marL="285750" indent="-285750">
              <a:buFont typeface="Wingdings" panose="05000000000000000000" pitchFamily="2" charset="2"/>
              <a:buChar char="§"/>
            </a:pPr>
            <a:r>
              <a:rPr lang="en-US" sz="2000" b="1" dirty="0" smtClean="0">
                <a:solidFill>
                  <a:schemeClr val="accent2">
                    <a:lumMod val="50000"/>
                  </a:schemeClr>
                </a:solidFill>
              </a:rPr>
              <a:t>He believed  his theory for </a:t>
            </a:r>
            <a:br>
              <a:rPr lang="en-US" sz="2000" b="1" dirty="0" smtClean="0">
                <a:solidFill>
                  <a:schemeClr val="accent2">
                    <a:lumMod val="50000"/>
                  </a:schemeClr>
                </a:solidFill>
              </a:rPr>
            </a:br>
            <a:r>
              <a:rPr lang="en-US" sz="2000" b="1" dirty="0" smtClean="0">
                <a:solidFill>
                  <a:schemeClr val="accent2">
                    <a:lumMod val="50000"/>
                  </a:schemeClr>
                </a:solidFill>
              </a:rPr>
              <a:t>several reasons</a:t>
            </a:r>
          </a:p>
          <a:p>
            <a:pPr marL="742950" lvl="1" indent="-285750">
              <a:buFont typeface="Wingdings" panose="05000000000000000000" pitchFamily="2" charset="2"/>
              <a:buChar char="§"/>
            </a:pPr>
            <a:r>
              <a:rPr lang="en-US" sz="2000" b="1" dirty="0" smtClean="0">
                <a:solidFill>
                  <a:schemeClr val="accent2">
                    <a:lumMod val="50000"/>
                  </a:schemeClr>
                </a:solidFill>
              </a:rPr>
              <a:t>Gravity of all objects were attracted to the earth, which suggested to him that the </a:t>
            </a:r>
            <a:br>
              <a:rPr lang="en-US" sz="2000" b="1" dirty="0" smtClean="0">
                <a:solidFill>
                  <a:schemeClr val="accent2">
                    <a:lumMod val="50000"/>
                  </a:schemeClr>
                </a:solidFill>
              </a:rPr>
            </a:br>
            <a:r>
              <a:rPr lang="en-US" sz="2000" b="1" dirty="0" smtClean="0">
                <a:solidFill>
                  <a:schemeClr val="accent2">
                    <a:lumMod val="50000"/>
                  </a:schemeClr>
                </a:solidFill>
              </a:rPr>
              <a:t>earth must be the center.</a:t>
            </a:r>
          </a:p>
          <a:p>
            <a:pPr marL="742950" lvl="1" indent="-285750">
              <a:buFont typeface="Wingdings" panose="05000000000000000000" pitchFamily="2" charset="2"/>
              <a:buChar char="§"/>
            </a:pPr>
            <a:r>
              <a:rPr lang="en-US" sz="2000" b="1" dirty="0" smtClean="0">
                <a:solidFill>
                  <a:schemeClr val="accent2">
                    <a:lumMod val="50000"/>
                  </a:schemeClr>
                </a:solidFill>
              </a:rPr>
              <a:t>He thought the Earth did not move because objects fell in </a:t>
            </a:r>
            <a:br>
              <a:rPr lang="en-US" sz="2000" b="1" dirty="0" smtClean="0">
                <a:solidFill>
                  <a:schemeClr val="accent2">
                    <a:lumMod val="50000"/>
                  </a:schemeClr>
                </a:solidFill>
              </a:rPr>
            </a:br>
            <a:r>
              <a:rPr lang="en-US" sz="2000" b="1" dirty="0" smtClean="0">
                <a:solidFill>
                  <a:schemeClr val="accent2">
                    <a:lumMod val="50000"/>
                  </a:schemeClr>
                </a:solidFill>
              </a:rPr>
              <a:t>the same place if thrown up in </a:t>
            </a:r>
            <a:br>
              <a:rPr lang="en-US" sz="2000" b="1" dirty="0" smtClean="0">
                <a:solidFill>
                  <a:schemeClr val="accent2">
                    <a:lumMod val="50000"/>
                  </a:schemeClr>
                </a:solidFill>
              </a:rPr>
            </a:br>
            <a:r>
              <a:rPr lang="en-US" sz="2000" b="1" dirty="0" smtClean="0">
                <a:solidFill>
                  <a:schemeClr val="accent2">
                    <a:lumMod val="50000"/>
                  </a:schemeClr>
                </a:solidFill>
              </a:rPr>
              <a:t>the air. He thought if the earth moved, objects would fall in a different place.</a:t>
            </a:r>
            <a:endParaRPr lang="en-US" sz="2000" b="1" dirty="0">
              <a:solidFill>
                <a:schemeClr val="accent2">
                  <a:lumMod val="50000"/>
                </a:schemeClr>
              </a:solidFill>
            </a:endParaRPr>
          </a:p>
        </p:txBody>
      </p:sp>
    </p:spTree>
    <p:extLst>
      <p:ext uri="{BB962C8B-B14F-4D97-AF65-F5344CB8AC3E}">
        <p14:creationId xmlns:p14="http://schemas.microsoft.com/office/powerpoint/2010/main" val="90602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8" y="152400"/>
            <a:ext cx="9144000" cy="841248"/>
          </a:xfrm>
        </p:spPr>
        <p:txBody>
          <a:bodyPr>
            <a:noAutofit/>
          </a:bodyPr>
          <a:lstStyle/>
          <a:p>
            <a:r>
              <a:rPr lang="en-US" b="1" dirty="0" smtClean="0">
                <a:effectLst>
                  <a:reflection blurRad="12700" stA="27000" endPos="31000" dir="5400000" sy="-90000" algn="bl" rotWithShape="0"/>
                </a:effectLst>
              </a:rPr>
              <a:t>Copernicus’ Model of the Solar System</a:t>
            </a:r>
            <a:endParaRPr lang="en-US" b="1" dirty="0">
              <a:effectLst>
                <a:reflection blurRad="12700" stA="27000" endPos="31000" dir="5400000" sy="-90000" algn="bl" rotWithShape="0"/>
              </a:effectLst>
            </a:endParaRPr>
          </a:p>
        </p:txBody>
      </p:sp>
      <p:sp>
        <p:nvSpPr>
          <p:cNvPr id="3" name="TextBox 2"/>
          <p:cNvSpPr txBox="1"/>
          <p:nvPr/>
        </p:nvSpPr>
        <p:spPr>
          <a:xfrm>
            <a:off x="152400" y="1219200"/>
            <a:ext cx="4648200" cy="5262979"/>
          </a:xfrm>
          <a:prstGeom prst="rect">
            <a:avLst/>
          </a:prstGeom>
          <a:noFill/>
        </p:spPr>
        <p:txBody>
          <a:bodyPr wrap="square" rtlCol="0">
            <a:spAutoFit/>
          </a:bodyPr>
          <a:lstStyle/>
          <a:p>
            <a:pPr marL="285750" indent="-285750">
              <a:buFont typeface="Wingdings" panose="05000000000000000000" pitchFamily="2" charset="2"/>
              <a:buChar char="§"/>
            </a:pPr>
            <a:r>
              <a:rPr lang="en-US" sz="2400" b="1" dirty="0" smtClean="0">
                <a:solidFill>
                  <a:schemeClr val="accent2">
                    <a:lumMod val="50000"/>
                  </a:schemeClr>
                </a:solidFill>
              </a:rPr>
              <a:t>Copernicus’ theory is called the </a:t>
            </a:r>
            <a:r>
              <a:rPr lang="en-US" sz="2400" b="1" u="sng" dirty="0" smtClean="0">
                <a:solidFill>
                  <a:schemeClr val="accent2">
                    <a:lumMod val="50000"/>
                  </a:schemeClr>
                </a:solidFill>
              </a:rPr>
              <a:t>Heliocentric Theory </a:t>
            </a:r>
            <a:r>
              <a:rPr lang="en-US" sz="2400" b="1" dirty="0" smtClean="0">
                <a:solidFill>
                  <a:schemeClr val="accent2">
                    <a:lumMod val="50000"/>
                  </a:schemeClr>
                </a:solidFill>
              </a:rPr>
              <a:t>because he thought the sun was the center of the universe.</a:t>
            </a:r>
          </a:p>
          <a:p>
            <a:pPr marL="285750" indent="-285750">
              <a:buFont typeface="Wingdings" panose="05000000000000000000" pitchFamily="2" charset="2"/>
              <a:buChar char="§"/>
            </a:pPr>
            <a:r>
              <a:rPr lang="en-US" sz="2400" b="1" dirty="0" smtClean="0">
                <a:solidFill>
                  <a:schemeClr val="accent2">
                    <a:lumMod val="50000"/>
                  </a:schemeClr>
                </a:solidFill>
              </a:rPr>
              <a:t>In Greek, “</a:t>
            </a:r>
            <a:r>
              <a:rPr lang="en-US" sz="2400" b="1" dirty="0" err="1" smtClean="0">
                <a:solidFill>
                  <a:schemeClr val="accent2">
                    <a:lumMod val="50000"/>
                  </a:schemeClr>
                </a:solidFill>
              </a:rPr>
              <a:t>helios</a:t>
            </a:r>
            <a:r>
              <a:rPr lang="en-US" sz="2400" b="1" dirty="0" smtClean="0">
                <a:solidFill>
                  <a:schemeClr val="accent2">
                    <a:lumMod val="50000"/>
                  </a:schemeClr>
                </a:solidFill>
              </a:rPr>
              <a:t>” means sun</a:t>
            </a:r>
          </a:p>
          <a:p>
            <a:pPr marL="285750" indent="-285750">
              <a:buFont typeface="Wingdings" panose="05000000000000000000" pitchFamily="2" charset="2"/>
              <a:buChar char="§"/>
            </a:pPr>
            <a:r>
              <a:rPr lang="en-US" sz="2400" b="1" dirty="0" smtClean="0">
                <a:solidFill>
                  <a:schemeClr val="accent2">
                    <a:lumMod val="50000"/>
                  </a:schemeClr>
                </a:solidFill>
              </a:rPr>
              <a:t>Galileo made additional observations using  a telescope which supported the heliocentric theory.</a:t>
            </a:r>
          </a:p>
          <a:p>
            <a:pPr marL="742950" lvl="1" indent="-285750">
              <a:buFont typeface="Wingdings" panose="05000000000000000000" pitchFamily="2" charset="2"/>
              <a:buChar char="§"/>
            </a:pPr>
            <a:r>
              <a:rPr lang="en-US" sz="2400" b="1" dirty="0" smtClean="0">
                <a:solidFill>
                  <a:schemeClr val="accent2">
                    <a:lumMod val="50000"/>
                  </a:schemeClr>
                </a:solidFill>
              </a:rPr>
              <a:t>Galileo observed that Venus went through a full cycle of phase’s like the Moon. This could only be explained if Venus were orbiting the Sun.</a:t>
            </a:r>
            <a:endParaRPr lang="en-US" sz="2400" b="1" dirty="0">
              <a:solidFill>
                <a:schemeClr val="accent2">
                  <a:lumMod val="50000"/>
                </a:schemeClr>
              </a:solidFill>
            </a:endParaRP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600200"/>
            <a:ext cx="3962400" cy="397556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665645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685800"/>
            <a:ext cx="8458200" cy="4800600"/>
          </a:xfrm>
        </p:spPr>
        <p:txBody>
          <a:bodyPr>
            <a:noAutofit/>
          </a:bodyPr>
          <a:lstStyle/>
          <a:p>
            <a:pPr algn="ctr"/>
            <a:r>
              <a:rPr lang="en-US" sz="6000" b="1" dirty="0" smtClean="0"/>
              <a:t>A Scientific Theory is an explanation or model backed by results obtained from many tests or experiments.</a:t>
            </a:r>
            <a:endParaRPr lang="en-US" sz="6000" b="1" dirty="0"/>
          </a:p>
        </p:txBody>
      </p:sp>
    </p:spTree>
    <p:extLst>
      <p:ext uri="{BB962C8B-B14F-4D97-AF65-F5344CB8AC3E}">
        <p14:creationId xmlns:p14="http://schemas.microsoft.com/office/powerpoint/2010/main" val="3020595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914400"/>
          </a:xfrm>
        </p:spPr>
        <p:txBody>
          <a:bodyPr>
            <a:normAutofit/>
          </a:bodyPr>
          <a:lstStyle/>
          <a:p>
            <a:r>
              <a:rPr lang="en-US" sz="4400" b="1" dirty="0" smtClean="0">
                <a:effectLst>
                  <a:reflection blurRad="12700" stA="32000" endPos="29000" dir="5400000" sy="-90000" algn="bl" rotWithShape="0"/>
                </a:effectLst>
              </a:rPr>
              <a:t>Why do theories change?</a:t>
            </a:r>
            <a:endParaRPr lang="en-US" sz="4400" b="1" dirty="0">
              <a:effectLst>
                <a:reflection blurRad="12700" stA="32000" endPos="29000" dir="5400000" sy="-90000" algn="bl" rotWithShape="0"/>
              </a:effectLst>
            </a:endParaRPr>
          </a:p>
        </p:txBody>
      </p:sp>
      <p:sp>
        <p:nvSpPr>
          <p:cNvPr id="3" name="Content Placeholder 2"/>
          <p:cNvSpPr>
            <a:spLocks noGrp="1"/>
          </p:cNvSpPr>
          <p:nvPr>
            <p:ph idx="1"/>
          </p:nvPr>
        </p:nvSpPr>
        <p:spPr>
          <a:xfrm>
            <a:off x="228600" y="1295400"/>
            <a:ext cx="8763000" cy="4165303"/>
          </a:xfrm>
        </p:spPr>
        <p:txBody>
          <a:bodyPr>
            <a:noAutofit/>
          </a:bodyPr>
          <a:lstStyle/>
          <a:p>
            <a:pPr>
              <a:buFont typeface="Wingdings" panose="05000000000000000000" pitchFamily="2" charset="2"/>
              <a:buChar char="§"/>
            </a:pPr>
            <a:r>
              <a:rPr lang="en-US" sz="3600" dirty="0"/>
              <a:t>Scientific theories change when scientists </a:t>
            </a:r>
            <a:r>
              <a:rPr lang="en-US" sz="3600" dirty="0" smtClean="0"/>
              <a:t>discover new information</a:t>
            </a:r>
          </a:p>
          <a:p>
            <a:pPr>
              <a:buFont typeface="Wingdings" panose="05000000000000000000" pitchFamily="2" charset="2"/>
              <a:buChar char="§"/>
            </a:pPr>
            <a:r>
              <a:rPr lang="en-US" sz="3600" dirty="0" smtClean="0"/>
              <a:t>New </a:t>
            </a:r>
            <a:r>
              <a:rPr lang="en-US" sz="3600" dirty="0"/>
              <a:t>technology, new tools, and/or new observations can provide new information</a:t>
            </a:r>
            <a:r>
              <a:rPr lang="en-US" sz="3600" dirty="0" smtClean="0"/>
              <a:t>.</a:t>
            </a:r>
          </a:p>
          <a:p>
            <a:pPr>
              <a:buFont typeface="Wingdings" panose="05000000000000000000" pitchFamily="2" charset="2"/>
              <a:buChar char="§"/>
            </a:pPr>
            <a:r>
              <a:rPr lang="en-US" sz="3600" dirty="0" smtClean="0"/>
              <a:t>Think back to the Theory Challenge Activity. What new technology and/or tool was mentioned? </a:t>
            </a:r>
          </a:p>
        </p:txBody>
      </p:sp>
      <p:sp>
        <p:nvSpPr>
          <p:cNvPr id="4" name="TextBox 3"/>
          <p:cNvSpPr txBox="1"/>
          <p:nvPr/>
        </p:nvSpPr>
        <p:spPr>
          <a:xfrm>
            <a:off x="762000" y="5638800"/>
            <a:ext cx="8001000" cy="584775"/>
          </a:xfrm>
          <a:prstGeom prst="rect">
            <a:avLst/>
          </a:prstGeom>
          <a:solidFill>
            <a:schemeClr val="bg1"/>
          </a:solidFill>
          <a:ln>
            <a:solidFill>
              <a:schemeClr val="accent1">
                <a:lumMod val="50000"/>
              </a:schemeClr>
            </a:solidFill>
          </a:ln>
        </p:spPr>
        <p:txBody>
          <a:bodyPr wrap="square" rtlCol="0">
            <a:spAutoFit/>
          </a:bodyPr>
          <a:lstStyle/>
          <a:p>
            <a:pPr algn="ctr"/>
            <a:r>
              <a:rPr lang="en-US" sz="3200" b="1" dirty="0" smtClean="0">
                <a:solidFill>
                  <a:schemeClr val="accent1">
                    <a:lumMod val="50000"/>
                  </a:schemeClr>
                </a:solidFill>
              </a:rPr>
              <a:t>Greater telescopes and imaging technology</a:t>
            </a:r>
            <a:endParaRPr lang="en-US" sz="3200" b="1" dirty="0">
              <a:solidFill>
                <a:schemeClr val="accent1">
                  <a:lumMod val="50000"/>
                </a:schemeClr>
              </a:solidFill>
            </a:endParaRPr>
          </a:p>
        </p:txBody>
      </p:sp>
    </p:spTree>
    <p:extLst>
      <p:ext uri="{BB962C8B-B14F-4D97-AF65-F5344CB8AC3E}">
        <p14:creationId xmlns:p14="http://schemas.microsoft.com/office/powerpoint/2010/main" val="270153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1000"/>
                                        <p:tgtEl>
                                          <p:spTgt spid="3">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300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Effect transition="in" filter="fade">
                                      <p:cBhvr>
                                        <p:cTn id="2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685800"/>
            <a:ext cx="8458200" cy="5334000"/>
          </a:xfrm>
        </p:spPr>
        <p:txBody>
          <a:bodyPr>
            <a:noAutofit/>
          </a:bodyPr>
          <a:lstStyle/>
          <a:p>
            <a:pPr algn="ctr"/>
            <a:r>
              <a:rPr lang="en-US" sz="4400" b="1" dirty="0" smtClean="0"/>
              <a:t>For centuries, there have been a variety of theories to explain the formation and structure of the universe.</a:t>
            </a:r>
          </a:p>
          <a:p>
            <a:pPr algn="ctr"/>
            <a:endParaRPr lang="en-US" sz="2000" b="1" dirty="0"/>
          </a:p>
          <a:p>
            <a:pPr algn="ctr"/>
            <a:r>
              <a:rPr lang="en-US" sz="4400" b="1" dirty="0" smtClean="0"/>
              <a:t>We will examine some of these theories and identify the most widely accepted theory today.</a:t>
            </a:r>
            <a:endParaRPr lang="en-US" sz="4400" b="1" dirty="0"/>
          </a:p>
        </p:txBody>
      </p:sp>
    </p:spTree>
    <p:extLst>
      <p:ext uri="{BB962C8B-B14F-4D97-AF65-F5344CB8AC3E}">
        <p14:creationId xmlns:p14="http://schemas.microsoft.com/office/powerpoint/2010/main" val="284062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1000"/>
                                        <p:tgtEl>
                                          <p:spTgt spid="3">
                                            <p:txEl>
                                              <p:pRg st="0" end="0"/>
                                            </p:txEl>
                                          </p:spTgt>
                                        </p:tgtEl>
                                      </p:cBhvr>
                                    </p:animEffect>
                                  </p:childTnLst>
                                </p:cTn>
                              </p:par>
                            </p:childTnLst>
                          </p:cTn>
                        </p:par>
                        <p:par>
                          <p:cTn id="8" fill="hold">
                            <p:stCondLst>
                              <p:cond delay="1500"/>
                            </p:stCondLst>
                            <p:childTnLst>
                              <p:par>
                                <p:cTn id="9" presetID="9" presetClass="entr" presetSubtype="0" fill="hold" nodeType="afterEffect">
                                  <p:stCondLst>
                                    <p:cond delay="15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04800" y="533400"/>
            <a:ext cx="8534400" cy="4648200"/>
          </a:xfrm>
        </p:spPr>
        <p:txBody>
          <a:bodyPr>
            <a:noAutofit/>
          </a:bodyPr>
          <a:lstStyle/>
          <a:p>
            <a:pPr algn="ctr"/>
            <a:r>
              <a:rPr lang="en-US" sz="3600" b="1" dirty="0" smtClean="0"/>
              <a:t>How </a:t>
            </a:r>
            <a:r>
              <a:rPr lang="en-US" sz="3600" b="1" dirty="0"/>
              <a:t>and when did the universe begin? </a:t>
            </a:r>
            <a:r>
              <a:rPr lang="en-US" sz="3600" b="1" dirty="0" smtClean="0"/>
              <a:t>No </a:t>
            </a:r>
            <a:r>
              <a:rPr lang="en-US" sz="3600" b="1" dirty="0"/>
              <a:t>one was around when the universe began, so who can say what really happened? </a:t>
            </a:r>
            <a:endParaRPr lang="en-US" sz="3600" b="1" dirty="0" smtClean="0"/>
          </a:p>
          <a:p>
            <a:pPr algn="ctr"/>
            <a:endParaRPr lang="en-US" sz="1600" b="1" dirty="0"/>
          </a:p>
          <a:p>
            <a:pPr algn="ctr"/>
            <a:r>
              <a:rPr lang="en-US" sz="3600" b="1" dirty="0" smtClean="0"/>
              <a:t>The </a:t>
            </a:r>
            <a:r>
              <a:rPr lang="en-US" sz="3600" b="1" dirty="0"/>
              <a:t>best that scientists can do is work out the most foolproof theory, backed up by observations of the universe. </a:t>
            </a:r>
          </a:p>
        </p:txBody>
      </p:sp>
    </p:spTree>
    <p:extLst>
      <p:ext uri="{BB962C8B-B14F-4D97-AF65-F5344CB8AC3E}">
        <p14:creationId xmlns:p14="http://schemas.microsoft.com/office/powerpoint/2010/main" val="304614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10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1000"/>
                                        <p:tgtEl>
                                          <p:spTgt spid="5">
                                            <p:txEl>
                                              <p:pRg st="0" end="0"/>
                                            </p:txEl>
                                          </p:spTgt>
                                        </p:tgtEl>
                                      </p:cBhvr>
                                    </p:animEffect>
                                  </p:childTnLst>
                                </p:cTn>
                              </p:par>
                            </p:childTnLst>
                          </p:cTn>
                        </p:par>
                        <p:par>
                          <p:cTn id="8" fill="hold">
                            <p:stCondLst>
                              <p:cond delay="2000"/>
                            </p:stCondLst>
                            <p:childTnLst>
                              <p:par>
                                <p:cTn id="9" presetID="9" presetClass="entr" presetSubtype="0" fill="hold" nodeType="afterEffect">
                                  <p:stCondLst>
                                    <p:cond delay="300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dissolve">
                                      <p:cBhvr>
                                        <p:cTn id="11"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458200" cy="1222375"/>
          </a:xfrm>
        </p:spPr>
        <p:txBody>
          <a:bodyPr>
            <a:normAutofit/>
          </a:bodyPr>
          <a:lstStyle/>
          <a:p>
            <a:pPr algn="ctr"/>
            <a:r>
              <a:rPr lang="en-US" sz="6000" dirty="0" smtClean="0">
                <a:effectLst>
                  <a:reflection blurRad="12700" stA="24000" endPos="33000" dir="5400000" sy="-90000" algn="bl" rotWithShape="0"/>
                </a:effectLst>
              </a:rPr>
              <a:t>The Big Bang Theory</a:t>
            </a:r>
            <a:endParaRPr lang="en-US" sz="6000" dirty="0">
              <a:effectLst>
                <a:reflection blurRad="12700" stA="24000" endPos="33000" dir="5400000" sy="-90000" algn="bl" rotWithShape="0"/>
              </a:effectLst>
            </a:endParaRPr>
          </a:p>
        </p:txBody>
      </p:sp>
      <p:sp>
        <p:nvSpPr>
          <p:cNvPr id="3" name="Subtitle 2"/>
          <p:cNvSpPr>
            <a:spLocks noGrp="1"/>
          </p:cNvSpPr>
          <p:nvPr>
            <p:ph type="subTitle" idx="1"/>
          </p:nvPr>
        </p:nvSpPr>
        <p:spPr>
          <a:xfrm>
            <a:off x="381000" y="1479624"/>
            <a:ext cx="8458200" cy="4419600"/>
          </a:xfrm>
        </p:spPr>
        <p:txBody>
          <a:bodyPr>
            <a:normAutofit fontScale="70000" lnSpcReduction="20000"/>
          </a:bodyPr>
          <a:lstStyle/>
          <a:p>
            <a:pPr algn="ctr"/>
            <a:r>
              <a:rPr lang="en-US" sz="5200" dirty="0" smtClean="0"/>
              <a:t>The most commonly accepted theory today of the formation of the universe is the Big Bang Theory.</a:t>
            </a:r>
          </a:p>
          <a:p>
            <a:pPr algn="ctr"/>
            <a:endParaRPr lang="en-US" dirty="0"/>
          </a:p>
          <a:p>
            <a:pPr algn="ctr"/>
            <a:r>
              <a:rPr lang="en-US" sz="5100" dirty="0" smtClean="0"/>
              <a:t>The </a:t>
            </a:r>
            <a:r>
              <a:rPr lang="en-US" sz="5100" dirty="0"/>
              <a:t>theory </a:t>
            </a:r>
            <a:r>
              <a:rPr lang="en-US" sz="5100" dirty="0" smtClean="0"/>
              <a:t>states that </a:t>
            </a:r>
            <a:r>
              <a:rPr lang="en-US" sz="5100" dirty="0"/>
              <a:t>the universe originated sometime between 10 billion and 20 billion years ago from </a:t>
            </a:r>
            <a:r>
              <a:rPr lang="en-US" sz="5100" dirty="0" smtClean="0"/>
              <a:t>an enormous explosion </a:t>
            </a:r>
            <a:r>
              <a:rPr lang="en-US" sz="5100" dirty="0"/>
              <a:t>of a small volume of matter at extremely high density and </a:t>
            </a:r>
            <a:r>
              <a:rPr lang="en-US" sz="5100" dirty="0" smtClean="0"/>
              <a:t>temperature.</a:t>
            </a:r>
            <a:endParaRPr lang="en-US" sz="5100" dirty="0"/>
          </a:p>
        </p:txBody>
      </p:sp>
    </p:spTree>
    <p:extLst>
      <p:ext uri="{BB962C8B-B14F-4D97-AF65-F5344CB8AC3E}">
        <p14:creationId xmlns:p14="http://schemas.microsoft.com/office/powerpoint/2010/main" val="217136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childTnLst>
                          </p:cTn>
                        </p:par>
                        <p:par>
                          <p:cTn id="8" fill="hold">
                            <p:stCondLst>
                              <p:cond delay="1500"/>
                            </p:stCondLst>
                            <p:childTnLst>
                              <p:par>
                                <p:cTn id="9" presetID="9" presetClass="entr" presetSubtype="0" fill="hold" nodeType="afterEffect">
                                  <p:stCondLst>
                                    <p:cond delay="15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1000"/>
                                        <p:tgtEl>
                                          <p:spTgt spid="3">
                                            <p:txEl>
                                              <p:pRg st="0" end="0"/>
                                            </p:txEl>
                                          </p:spTgt>
                                        </p:tgtEl>
                                      </p:cBhvr>
                                    </p:animEffect>
                                  </p:childTnLst>
                                </p:cTn>
                              </p:par>
                            </p:childTnLst>
                          </p:cTn>
                        </p:par>
                        <p:par>
                          <p:cTn id="12" fill="hold">
                            <p:stCondLst>
                              <p:cond delay="4000"/>
                            </p:stCondLst>
                            <p:childTnLst>
                              <p:par>
                                <p:cTn id="13" presetID="9" presetClass="entr" presetSubtype="0" fill="hold" nodeType="afterEffect">
                                  <p:stCondLst>
                                    <p:cond delay="3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381000" y="381000"/>
            <a:ext cx="8458200" cy="5562600"/>
          </a:xfrm>
        </p:spPr>
        <p:txBody>
          <a:bodyPr>
            <a:noAutofit/>
          </a:bodyPr>
          <a:lstStyle/>
          <a:p>
            <a:pPr algn="ctr"/>
            <a:r>
              <a:rPr lang="en-US" sz="4000" dirty="0"/>
              <a:t>In spite of its problems, the Big </a:t>
            </a:r>
            <a:r>
              <a:rPr lang="en-US" sz="4000" dirty="0" smtClean="0"/>
              <a:t/>
            </a:r>
            <a:br>
              <a:rPr lang="en-US" sz="4000" dirty="0" smtClean="0"/>
            </a:br>
            <a:r>
              <a:rPr lang="en-US" sz="4000" dirty="0" smtClean="0"/>
              <a:t>Bang </a:t>
            </a:r>
            <a:r>
              <a:rPr lang="en-US" sz="4000" dirty="0"/>
              <a:t>is still considered by most astronomers to be the best theory </a:t>
            </a:r>
            <a:r>
              <a:rPr lang="en-US" sz="4000" dirty="0" smtClean="0"/>
              <a:t/>
            </a:r>
            <a:br>
              <a:rPr lang="en-US" sz="4000" dirty="0" smtClean="0"/>
            </a:br>
            <a:r>
              <a:rPr lang="en-US" sz="4000" dirty="0" smtClean="0"/>
              <a:t>we </a:t>
            </a:r>
            <a:r>
              <a:rPr lang="en-US" sz="4000" dirty="0"/>
              <a:t>have</a:t>
            </a:r>
            <a:r>
              <a:rPr lang="en-US" sz="4000" dirty="0" smtClean="0"/>
              <a:t>.</a:t>
            </a:r>
          </a:p>
          <a:p>
            <a:pPr algn="ctr"/>
            <a:endParaRPr lang="en-US" dirty="0"/>
          </a:p>
          <a:p>
            <a:pPr algn="ctr"/>
            <a:r>
              <a:rPr lang="en-US" sz="4000" dirty="0" smtClean="0"/>
              <a:t>As </a:t>
            </a:r>
            <a:r>
              <a:rPr lang="en-US" sz="4000" dirty="0"/>
              <a:t>with any scientific hypothesis, however, more observation and experimentation are needed to determine its credibility. </a:t>
            </a:r>
          </a:p>
        </p:txBody>
      </p:sp>
    </p:spTree>
    <p:extLst>
      <p:ext uri="{BB962C8B-B14F-4D97-AF65-F5344CB8AC3E}">
        <p14:creationId xmlns:p14="http://schemas.microsoft.com/office/powerpoint/2010/main" val="3520116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5016"/>
            <a:ext cx="8763000" cy="4953000"/>
          </a:xfrm>
        </p:spPr>
        <p:txBody>
          <a:bodyPr>
            <a:noAutofit/>
          </a:bodyPr>
          <a:lstStyle/>
          <a:p>
            <a:pPr>
              <a:buFont typeface="Wingdings" panose="05000000000000000000" pitchFamily="2" charset="2"/>
              <a:buChar char="§"/>
            </a:pPr>
            <a:r>
              <a:rPr lang="en-US" sz="2900" b="1" dirty="0"/>
              <a:t>Big Bang theorists claim that all of the galaxies, stars, and planets still </a:t>
            </a:r>
            <a:r>
              <a:rPr lang="en-US" sz="2900" b="1" dirty="0" smtClean="0"/>
              <a:t>hold </a:t>
            </a:r>
            <a:r>
              <a:rPr lang="en-US" sz="2900" b="1" dirty="0"/>
              <a:t>the explosive motion of the moment of creation and are moving away from each other at great speed. </a:t>
            </a:r>
            <a:endParaRPr lang="en-US" sz="2900" b="1" dirty="0" smtClean="0"/>
          </a:p>
          <a:p>
            <a:pPr marL="0" indent="0">
              <a:buNone/>
            </a:pPr>
            <a:endParaRPr lang="en-US" sz="1200" b="1" dirty="0" smtClean="0"/>
          </a:p>
          <a:p>
            <a:pPr>
              <a:buFont typeface="Wingdings" panose="05000000000000000000" pitchFamily="2" charset="2"/>
              <a:buChar char="§"/>
            </a:pPr>
            <a:r>
              <a:rPr lang="en-US" sz="2900" b="1" dirty="0" smtClean="0"/>
              <a:t>In 1929, </a:t>
            </a:r>
            <a:r>
              <a:rPr lang="en-US" sz="2900" b="1" dirty="0"/>
              <a:t>astronomer Edwin </a:t>
            </a:r>
            <a:r>
              <a:rPr lang="en-US" sz="2900" b="1" dirty="0" smtClean="0"/>
              <a:t>Hubble announced </a:t>
            </a:r>
            <a:r>
              <a:rPr lang="en-US" sz="2900" b="1" dirty="0"/>
              <a:t>that all of the galaxies he had observed were </a:t>
            </a:r>
            <a:r>
              <a:rPr lang="en-US" sz="2900" b="1" dirty="0" smtClean="0"/>
              <a:t>moving back </a:t>
            </a:r>
            <a:r>
              <a:rPr lang="en-US" sz="2900" b="1" dirty="0"/>
              <a:t>from us, and from each other, at speeds of up to several thousand miles per second</a:t>
            </a:r>
            <a:r>
              <a:rPr lang="en-US" sz="2900" b="1" dirty="0" smtClean="0"/>
              <a:t>.</a:t>
            </a:r>
          </a:p>
          <a:p>
            <a:pPr marL="0" indent="0">
              <a:buNone/>
            </a:pPr>
            <a:endParaRPr lang="en-US" sz="1200" b="1" dirty="0" smtClean="0"/>
          </a:p>
          <a:p>
            <a:pPr>
              <a:buFont typeface="Wingdings" panose="05000000000000000000" pitchFamily="2" charset="2"/>
              <a:buChar char="§"/>
            </a:pPr>
            <a:r>
              <a:rPr lang="en-US" sz="2900" b="1" dirty="0"/>
              <a:t>Since the Big Bang explosion, they reason, the universe has been expanding.</a:t>
            </a:r>
          </a:p>
        </p:txBody>
      </p:sp>
      <p:sp>
        <p:nvSpPr>
          <p:cNvPr id="4" name="Title 1"/>
          <p:cNvSpPr>
            <a:spLocks noGrp="1"/>
          </p:cNvSpPr>
          <p:nvPr>
            <p:ph type="title"/>
          </p:nvPr>
        </p:nvSpPr>
        <p:spPr>
          <a:xfrm>
            <a:off x="76200" y="152400"/>
            <a:ext cx="8991600" cy="838200"/>
          </a:xfrm>
        </p:spPr>
        <p:txBody>
          <a:bodyPr>
            <a:noAutofit/>
          </a:bodyPr>
          <a:lstStyle/>
          <a:p>
            <a:r>
              <a:rPr lang="en-US" sz="3700" dirty="0" smtClean="0">
                <a:effectLst>
                  <a:reflection blurRad="12700" stA="26000" endPos="33000" dir="5400000" sy="-90000" algn="bl" rotWithShape="0"/>
                </a:effectLst>
              </a:rPr>
              <a:t>another theory about the universe…</a:t>
            </a:r>
            <a:endParaRPr lang="en-US" sz="3700" dirty="0">
              <a:effectLst>
                <a:reflection blurRad="12700" stA="26000" endPos="33000" dir="5400000" sy="-90000" algn="bl" rotWithShape="0"/>
              </a:effectLst>
            </a:endParaRPr>
          </a:p>
        </p:txBody>
      </p:sp>
    </p:spTree>
    <p:extLst>
      <p:ext uri="{BB962C8B-B14F-4D97-AF65-F5344CB8AC3E}">
        <p14:creationId xmlns:p14="http://schemas.microsoft.com/office/powerpoint/2010/main" val="229933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par>
                          <p:cTn id="8" fill="hold">
                            <p:stCondLst>
                              <p:cond delay="1000"/>
                            </p:stCondLst>
                            <p:childTnLst>
                              <p:par>
                                <p:cTn id="9" presetID="9" presetClass="entr" presetSubtype="0" fill="hold" nodeType="afterEffect">
                                  <p:stCondLst>
                                    <p:cond delay="15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1000"/>
                                        <p:tgtEl>
                                          <p:spTgt spid="3">
                                            <p:txEl>
                                              <p:pRg st="0" end="0"/>
                                            </p:txEl>
                                          </p:spTgt>
                                        </p:tgtEl>
                                      </p:cBhvr>
                                    </p:animEffect>
                                  </p:childTnLst>
                                </p:cTn>
                              </p:par>
                            </p:childTnLst>
                          </p:cTn>
                        </p:par>
                        <p:par>
                          <p:cTn id="12" fill="hold">
                            <p:stCondLst>
                              <p:cond delay="3500"/>
                            </p:stCondLst>
                            <p:childTnLst>
                              <p:par>
                                <p:cTn id="13" presetID="9" presetClass="entr" presetSubtype="0" fill="hold" nodeType="afterEffect">
                                  <p:stCondLst>
                                    <p:cond delay="8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1000"/>
                                        <p:tgtEl>
                                          <p:spTgt spid="3">
                                            <p:txEl>
                                              <p:pRg st="2" end="2"/>
                                            </p:txEl>
                                          </p:spTgt>
                                        </p:tgtEl>
                                      </p:cBhvr>
                                    </p:animEffect>
                                  </p:childTnLst>
                                </p:cTn>
                              </p:par>
                            </p:childTnLst>
                          </p:cTn>
                        </p:par>
                        <p:par>
                          <p:cTn id="16" fill="hold">
                            <p:stCondLst>
                              <p:cond delay="12500"/>
                            </p:stCondLst>
                            <p:childTnLst>
                              <p:par>
                                <p:cTn id="17" presetID="9" presetClass="entr" presetSubtype="0" fill="hold" nodeType="afterEffect">
                                  <p:stCondLst>
                                    <p:cond delay="800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0821" y="228600"/>
            <a:ext cx="8458200" cy="1676400"/>
          </a:xfrm>
        </p:spPr>
        <p:txBody>
          <a:bodyPr>
            <a:noAutofit/>
          </a:bodyPr>
          <a:lstStyle/>
          <a:p>
            <a:pPr algn="ctr"/>
            <a:r>
              <a:rPr lang="en-US" sz="3600" b="1" dirty="0"/>
              <a:t>Astronomers use the analogy of cooking raisin bread to demonstrate the expanding </a:t>
            </a:r>
            <a:r>
              <a:rPr lang="en-US" sz="3600" b="1" dirty="0" smtClean="0"/>
              <a:t>universe</a:t>
            </a:r>
            <a:endParaRPr lang="en-US" sz="3600" b="1" dirty="0"/>
          </a:p>
        </p:txBody>
      </p:sp>
      <p:grpSp>
        <p:nvGrpSpPr>
          <p:cNvPr id="16" name="Group 15"/>
          <p:cNvGrpSpPr/>
          <p:nvPr/>
        </p:nvGrpSpPr>
        <p:grpSpPr>
          <a:xfrm>
            <a:off x="436091" y="2057400"/>
            <a:ext cx="8306811" cy="3186166"/>
            <a:chOff x="457864" y="1676400"/>
            <a:chExt cx="8167464" cy="297180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864" y="1676400"/>
              <a:ext cx="8167464" cy="2971800"/>
            </a:xfrm>
            <a:prstGeom prst="rect">
              <a:avLst/>
            </a:prstGeom>
            <a:noFill/>
            <a:ln w="9525">
              <a:solidFill>
                <a:schemeClr val="accent1">
                  <a:lumMod val="50000"/>
                </a:schemeClr>
              </a:solidFill>
              <a:miter lim="800000"/>
              <a:headEnd/>
              <a:tailEnd/>
            </a:ln>
            <a:extLst>
              <a:ext uri="{909E8E84-426E-40DD-AFC4-6F175D3DCCD1}">
                <a14:hiddenFill xmlns:a14="http://schemas.microsoft.com/office/drawing/2010/main">
                  <a:solidFill>
                    <a:schemeClr val="accent1"/>
                  </a:solidFill>
                </a14:hiddenFill>
              </a:ext>
            </a:extLst>
          </p:spPr>
        </p:pic>
        <p:cxnSp>
          <p:nvCxnSpPr>
            <p:cNvPr id="5" name="Straight Arrow Connector 4"/>
            <p:cNvCxnSpPr/>
            <p:nvPr/>
          </p:nvCxnSpPr>
          <p:spPr>
            <a:xfrm flipV="1">
              <a:off x="1117040" y="3352800"/>
              <a:ext cx="304800" cy="228600"/>
            </a:xfrm>
            <a:prstGeom prst="straightConnector1">
              <a:avLst/>
            </a:prstGeom>
            <a:ln w="38100">
              <a:solidFill>
                <a:schemeClr val="accent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1522327" y="3262366"/>
              <a:ext cx="839873" cy="20098"/>
            </a:xfrm>
            <a:prstGeom prst="straightConnector1">
              <a:avLst/>
            </a:prstGeom>
            <a:ln w="38100">
              <a:solidFill>
                <a:schemeClr val="accent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4581531" y="2428352"/>
              <a:ext cx="548792" cy="533400"/>
            </a:xfrm>
            <a:prstGeom prst="straightConnector1">
              <a:avLst/>
            </a:prstGeom>
            <a:ln w="38100">
              <a:solidFill>
                <a:schemeClr val="accent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201696" y="2336240"/>
              <a:ext cx="1676400" cy="0"/>
            </a:xfrm>
            <a:prstGeom prst="straightConnector1">
              <a:avLst/>
            </a:prstGeom>
            <a:ln w="38100">
              <a:solidFill>
                <a:schemeClr val="accent1">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10" name="Subtitle 2"/>
          <p:cNvSpPr txBox="1">
            <a:spLocks/>
          </p:cNvSpPr>
          <p:nvPr/>
        </p:nvSpPr>
        <p:spPr>
          <a:xfrm>
            <a:off x="236089" y="5791200"/>
            <a:ext cx="8706813" cy="731080"/>
          </a:xfrm>
          <a:prstGeom prst="rect">
            <a:avLst/>
          </a:prstGeom>
        </p:spPr>
        <p:txBody>
          <a:bodyPr vert="horz" anchor="b">
            <a:noAutofit/>
          </a:bodyPr>
          <a:lstStyle>
            <a:lvl1pPr marL="0" indent="0" algn="l" rtl="0" eaLnBrk="1" latinLnBrk="0" hangingPunct="1">
              <a:spcBef>
                <a:spcPct val="20000"/>
              </a:spcBef>
              <a:buClr>
                <a:schemeClr val="accent1"/>
              </a:buClr>
              <a:buSzPct val="70000"/>
              <a:buFont typeface="Wingdings 2"/>
              <a:buNone/>
              <a:defRPr kumimoji="0" sz="2400" kern="1200">
                <a:solidFill>
                  <a:schemeClr val="tx2">
                    <a:shade val="75000"/>
                  </a:schemeClr>
                </a:solidFill>
                <a:latin typeface="+mn-lt"/>
                <a:ea typeface="+mn-ea"/>
                <a:cs typeface="+mn-cs"/>
              </a:defRPr>
            </a:lvl1pPr>
            <a:lvl2pPr marL="457200" indent="0" algn="ctr" rtl="0" eaLnBrk="1" latinLnBrk="0" hangingPunct="1">
              <a:spcBef>
                <a:spcPct val="20000"/>
              </a:spcBef>
              <a:buClr>
                <a:schemeClr val="accent1"/>
              </a:buClr>
              <a:buSzPct val="70000"/>
              <a:buFont typeface="Wingdings 2"/>
              <a:buNone/>
              <a:defRPr kumimoji="0" sz="2800" kern="1200">
                <a:solidFill>
                  <a:schemeClr val="tx2"/>
                </a:solidFill>
                <a:latin typeface="+mn-lt"/>
                <a:ea typeface="+mn-ea"/>
                <a:cs typeface="+mn-cs"/>
              </a:defRPr>
            </a:lvl2pPr>
            <a:lvl3pPr marL="914400" indent="0" algn="ctr" rtl="0" eaLnBrk="1" latinLnBrk="0" hangingPunct="1">
              <a:spcBef>
                <a:spcPct val="20000"/>
              </a:spcBef>
              <a:buClr>
                <a:schemeClr val="accent1"/>
              </a:buClr>
              <a:buSzPct val="70000"/>
              <a:buFont typeface="Wingdings 2"/>
              <a:buNone/>
              <a:defRPr kumimoji="0" sz="2400" kern="1200">
                <a:solidFill>
                  <a:schemeClr val="tx2"/>
                </a:solidFill>
                <a:latin typeface="+mn-lt"/>
                <a:ea typeface="+mn-ea"/>
                <a:cs typeface="+mn-cs"/>
              </a:defRPr>
            </a:lvl3pPr>
            <a:lvl4pPr marL="1371600" indent="0" algn="ctr" rtl="0" eaLnBrk="1" latinLnBrk="0" hangingPunct="1">
              <a:spcBef>
                <a:spcPct val="20000"/>
              </a:spcBef>
              <a:buClr>
                <a:schemeClr val="accent1"/>
              </a:buClr>
              <a:buSzPct val="70000"/>
              <a:buFont typeface="Wingdings 2"/>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ctr"/>
            <a:r>
              <a:rPr lang="en-US" sz="3600" b="1" dirty="0" smtClean="0"/>
              <a:t>Expanding the Universe on a Balloon Demo</a:t>
            </a:r>
            <a:endParaRPr lang="en-US" sz="3600" b="1" dirty="0"/>
          </a:p>
        </p:txBody>
      </p:sp>
    </p:spTree>
    <p:extLst>
      <p:ext uri="{BB962C8B-B14F-4D97-AF65-F5344CB8AC3E}">
        <p14:creationId xmlns:p14="http://schemas.microsoft.com/office/powerpoint/2010/main" val="3697605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1000"/>
                                        <p:tgtEl>
                                          <p:spTgt spid="3">
                                            <p:txEl>
                                              <p:pRg st="0" end="0"/>
                                            </p:txEl>
                                          </p:spTgt>
                                        </p:tgtEl>
                                      </p:cBhvr>
                                    </p:animEffect>
                                  </p:childTnLst>
                                </p:cTn>
                              </p:par>
                            </p:childTnLst>
                          </p:cTn>
                        </p:par>
                        <p:par>
                          <p:cTn id="8" fill="hold">
                            <p:stCondLst>
                              <p:cond delay="1000"/>
                            </p:stCondLst>
                            <p:childTnLst>
                              <p:par>
                                <p:cTn id="9" presetID="9" presetClass="entr" presetSubtype="0" fill="hold" nodeType="afterEffect">
                                  <p:stCondLst>
                                    <p:cond delay="2000"/>
                                  </p:stCondLst>
                                  <p:childTnLst>
                                    <p:set>
                                      <p:cBhvr>
                                        <p:cTn id="10" dur="1" fill="hold">
                                          <p:stCondLst>
                                            <p:cond delay="0"/>
                                          </p:stCondLst>
                                        </p:cTn>
                                        <p:tgtEl>
                                          <p:spTgt spid="16"/>
                                        </p:tgtEl>
                                        <p:attrNameLst>
                                          <p:attrName>style.visibility</p:attrName>
                                        </p:attrNameLst>
                                      </p:cBhvr>
                                      <p:to>
                                        <p:strVal val="visible"/>
                                      </p:to>
                                    </p:set>
                                    <p:animEffect transition="in" filter="dissolve">
                                      <p:cBhvr>
                                        <p:cTn id="11" dur="1000"/>
                                        <p:tgtEl>
                                          <p:spTgt spid="16"/>
                                        </p:tgtEl>
                                      </p:cBhvr>
                                    </p:animEffect>
                                  </p:childTnLst>
                                </p:cTn>
                              </p:par>
                            </p:childTnLst>
                          </p:cTn>
                        </p:par>
                        <p:par>
                          <p:cTn id="12" fill="hold">
                            <p:stCondLst>
                              <p:cond delay="4000"/>
                            </p:stCondLst>
                            <p:childTnLst>
                              <p:par>
                                <p:cTn id="13" presetID="9" presetClass="entr" presetSubtype="0" fill="hold" nodeType="afterEffect">
                                  <p:stCondLst>
                                    <p:cond delay="1500"/>
                                  </p:stCondLst>
                                  <p:childTnLst>
                                    <p:set>
                                      <p:cBhvr>
                                        <p:cTn id="14" dur="1" fill="hold">
                                          <p:stCondLst>
                                            <p:cond delay="0"/>
                                          </p:stCondLst>
                                        </p:cTn>
                                        <p:tgtEl>
                                          <p:spTgt spid="10">
                                            <p:txEl>
                                              <p:pRg st="0" end="0"/>
                                            </p:txEl>
                                          </p:spTgt>
                                        </p:tgtEl>
                                        <p:attrNameLst>
                                          <p:attrName>style.visibility</p:attrName>
                                        </p:attrNameLst>
                                      </p:cBhvr>
                                      <p:to>
                                        <p:strVal val="visible"/>
                                      </p:to>
                                    </p:set>
                                    <p:animEffect transition="in" filter="dissolve">
                                      <p:cBhvr>
                                        <p:cTn id="15"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3008</TotalTime>
  <Words>1300</Words>
  <Application>Microsoft Office PowerPoint</Application>
  <PresentationFormat>On-screen Show (4:3)</PresentationFormat>
  <Paragraphs>84</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Franklin Gothic Book</vt:lpstr>
      <vt:lpstr>Franklin Gothic Medium</vt:lpstr>
      <vt:lpstr>Wingdings</vt:lpstr>
      <vt:lpstr>Wingdings 2</vt:lpstr>
      <vt:lpstr>Trek</vt:lpstr>
      <vt:lpstr>How have Theories of the formation and structure of the universe changed?</vt:lpstr>
      <vt:lpstr>PowerPoint Presentation</vt:lpstr>
      <vt:lpstr>Why do theories change?</vt:lpstr>
      <vt:lpstr>PowerPoint Presentation</vt:lpstr>
      <vt:lpstr>PowerPoint Presentation</vt:lpstr>
      <vt:lpstr>The Big Bang Theory</vt:lpstr>
      <vt:lpstr>PowerPoint Presentation</vt:lpstr>
      <vt:lpstr>another theory about the universe…</vt:lpstr>
      <vt:lpstr>PowerPoint Presentation</vt:lpstr>
      <vt:lpstr>the Universe After its Big Bang…</vt:lpstr>
      <vt:lpstr>the Universe After its Big Bang…</vt:lpstr>
      <vt:lpstr>anOther Theory which has changed over centuries is the  scientific model of our solar system</vt:lpstr>
      <vt:lpstr>PowerPoint Presentation</vt:lpstr>
      <vt:lpstr>Ptolemy’s Model of the Solar System</vt:lpstr>
      <vt:lpstr>Copernicus’ Model of the Solar System</vt:lpstr>
    </vt:vector>
  </TitlesOfParts>
  <Company>St. Mary's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 Mary's University</dc:creator>
  <cp:lastModifiedBy>Ford, Spence</cp:lastModifiedBy>
  <cp:revision>112</cp:revision>
  <cp:lastPrinted>2017-03-27T15:11:52Z</cp:lastPrinted>
  <dcterms:created xsi:type="dcterms:W3CDTF">2008-11-04T21:56:54Z</dcterms:created>
  <dcterms:modified xsi:type="dcterms:W3CDTF">2017-03-29T22:36:50Z</dcterms:modified>
</cp:coreProperties>
</file>