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 id="2147483793" r:id="rId7"/>
    <p:sldMasterId id="2147483832" r:id="rId8"/>
  </p:sldMasterIdLst>
  <p:notesMasterIdLst>
    <p:notesMasterId r:id="rId32"/>
  </p:notesMasterIdLst>
  <p:handoutMasterIdLst>
    <p:handoutMasterId r:id="rId33"/>
  </p:handoutMasterIdLst>
  <p:sldIdLst>
    <p:sldId id="276" r:id="rId9"/>
    <p:sldId id="258" r:id="rId10"/>
    <p:sldId id="277" r:id="rId11"/>
    <p:sldId id="312" r:id="rId12"/>
    <p:sldId id="260" r:id="rId13"/>
    <p:sldId id="262" r:id="rId14"/>
    <p:sldId id="269" r:id="rId15"/>
    <p:sldId id="301" r:id="rId16"/>
    <p:sldId id="271" r:id="rId17"/>
    <p:sldId id="283" r:id="rId18"/>
    <p:sldId id="263" r:id="rId19"/>
    <p:sldId id="279" r:id="rId20"/>
    <p:sldId id="259" r:id="rId21"/>
    <p:sldId id="266" r:id="rId22"/>
    <p:sldId id="265" r:id="rId23"/>
    <p:sldId id="280" r:id="rId24"/>
    <p:sldId id="310" r:id="rId25"/>
    <p:sldId id="267" r:id="rId26"/>
    <p:sldId id="281" r:id="rId27"/>
    <p:sldId id="311" r:id="rId28"/>
    <p:sldId id="273" r:id="rId29"/>
    <p:sldId id="278" r:id="rId30"/>
    <p:sldId id="306"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6CE"/>
    <a:srgbClr val="D08DC1"/>
    <a:srgbClr val="C887BA"/>
    <a:srgbClr val="C585B7"/>
    <a:srgbClr val="FFA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3" autoAdjust="0"/>
    <p:restoredTop sz="94660"/>
  </p:normalViewPr>
  <p:slideViewPr>
    <p:cSldViewPr>
      <p:cViewPr varScale="1">
        <p:scale>
          <a:sx n="70" d="100"/>
          <a:sy n="70" d="100"/>
        </p:scale>
        <p:origin x="11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A3AB3EF4-3B64-446C-BD06-44B0525445DE}" type="datetimeFigureOut">
              <a:rPr lang="en-US" smtClean="0"/>
              <a:t>5/10/2017</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EA97D546-CC16-41B4-9375-1C107E6C520D}" type="slidenum">
              <a:rPr lang="en-US" smtClean="0"/>
              <a:t>‹#›</a:t>
            </a:fld>
            <a:endParaRPr lang="en-US"/>
          </a:p>
        </p:txBody>
      </p:sp>
    </p:spTree>
    <p:extLst>
      <p:ext uri="{BB962C8B-B14F-4D97-AF65-F5344CB8AC3E}">
        <p14:creationId xmlns:p14="http://schemas.microsoft.com/office/powerpoint/2010/main" val="911051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AD15E4F-F82C-4300-97DE-4339AF28A6D9}" type="datetimeFigureOut">
              <a:rPr lang="en-US" smtClean="0"/>
              <a:t>5/10/2017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FF60CA6-2014-4A4A-B9EA-FB39DBB9B315}" type="slidenum">
              <a:rPr lang="en-US" smtClean="0"/>
              <a:t>‹#›</a:t>
            </a:fld>
            <a:endParaRPr lang="en-US"/>
          </a:p>
        </p:txBody>
      </p:sp>
    </p:spTree>
    <p:extLst>
      <p:ext uri="{BB962C8B-B14F-4D97-AF65-F5344CB8AC3E}">
        <p14:creationId xmlns:p14="http://schemas.microsoft.com/office/powerpoint/2010/main" val="180544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students answer “what are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a:t>
            </a:fld>
            <a:endParaRPr lang="en-US"/>
          </a:p>
        </p:txBody>
      </p:sp>
    </p:spTree>
    <p:extLst>
      <p:ext uri="{BB962C8B-B14F-4D97-AF65-F5344CB8AC3E}">
        <p14:creationId xmlns:p14="http://schemas.microsoft.com/office/powerpoint/2010/main" val="987920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16EA8C6F-715F-4B6B-AC19-06F40137BB2D}" type="slidenum">
              <a:rPr lang="en-US" smtClean="0"/>
              <a:pPr/>
              <a:t>10</a:t>
            </a:fld>
            <a:endParaRPr lang="en-US" dirty="0"/>
          </a:p>
        </p:txBody>
      </p:sp>
    </p:spTree>
    <p:extLst>
      <p:ext uri="{BB962C8B-B14F-4D97-AF65-F5344CB8AC3E}">
        <p14:creationId xmlns:p14="http://schemas.microsoft.com/office/powerpoint/2010/main" val="3339050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slide and the students should identify “high tides” on the diagram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11</a:t>
            </a:fld>
            <a:endParaRPr lang="en-US"/>
          </a:p>
        </p:txBody>
      </p:sp>
    </p:spTree>
    <p:extLst>
      <p:ext uri="{BB962C8B-B14F-4D97-AF65-F5344CB8AC3E}">
        <p14:creationId xmlns:p14="http://schemas.microsoft.com/office/powerpoint/2010/main" val="1826535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slide and the students should identify “low tides” on the diagram 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t>12</a:t>
            </a:fld>
            <a:endParaRPr lang="en-US"/>
          </a:p>
        </p:txBody>
      </p:sp>
    </p:spTree>
    <p:extLst>
      <p:ext uri="{BB962C8B-B14F-4D97-AF65-F5344CB8AC3E}">
        <p14:creationId xmlns:p14="http://schemas.microsoft.com/office/powerpoint/2010/main" val="2282946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The students</a:t>
            </a:r>
            <a:r>
              <a:rPr lang="en-US" baseline="0" dirty="0" smtClean="0"/>
              <a:t> do not need to record any information.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13</a:t>
            </a:fld>
            <a:endParaRPr lang="en-US"/>
          </a:p>
        </p:txBody>
      </p:sp>
    </p:spTree>
    <p:extLst>
      <p:ext uri="{BB962C8B-B14F-4D97-AF65-F5344CB8AC3E}">
        <p14:creationId xmlns:p14="http://schemas.microsoft.com/office/powerpoint/2010/main" val="4229710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14</a:t>
            </a:fld>
            <a:endParaRPr lang="en-US"/>
          </a:p>
        </p:txBody>
      </p:sp>
    </p:spTree>
    <p:extLst>
      <p:ext uri="{BB962C8B-B14F-4D97-AF65-F5344CB8AC3E}">
        <p14:creationId xmlns:p14="http://schemas.microsoft.com/office/powerpoint/2010/main" val="2505455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a:t>
            </a:r>
            <a:r>
              <a:rPr lang="en-US" baseline="0" dirty="0" smtClean="0"/>
              <a:t> while the students describe Spring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15</a:t>
            </a:fld>
            <a:endParaRPr lang="en-US"/>
          </a:p>
        </p:txBody>
      </p:sp>
    </p:spTree>
    <p:extLst>
      <p:ext uri="{BB962C8B-B14F-4D97-AF65-F5344CB8AC3E}">
        <p14:creationId xmlns:p14="http://schemas.microsoft.com/office/powerpoint/2010/main" val="3957496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diagram to illustrate Spring Tide</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16</a:t>
            </a:fld>
            <a:endParaRPr lang="en-US"/>
          </a:p>
        </p:txBody>
      </p:sp>
    </p:spTree>
    <p:extLst>
      <p:ext uri="{BB962C8B-B14F-4D97-AF65-F5344CB8AC3E}">
        <p14:creationId xmlns:p14="http://schemas.microsoft.com/office/powerpoint/2010/main" val="1086967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slide is animated so that each phase of the moon and type of tide comes in with a click of the mouse. The teacher should start with the moon placed directly between the Sun and the Earth. Ask the class or call on a student to identify the type of moon phase that would occur. Students should record the answer on the diagram in their notes. Secondly, look at the moon located to the right of the Earth. Ask the class or a student to identify the type of moon phase found at this location. Once identified, the students should record the answer on the diagram on their notes. Thirdly, ask the class or a student which type of tide would occur on the sides of the Earth facing the Sun and the Moon. Once identified, the students should record the information on the diagram on their notes. Lastly, identify the type of tides found on the sides of the Earth turned away from the Sun and the Moon. Students should record the information on the diagram on their notes.</a:t>
            </a:r>
          </a:p>
          <a:p>
            <a:endParaRPr lang="en-US" baseline="0" dirty="0" smtClean="0"/>
          </a:p>
          <a:p>
            <a:r>
              <a:rPr lang="en-US" baseline="0" dirty="0" smtClean="0"/>
              <a:t>Ask students why there are high tides on the sides facing the Sun and the Moon (because there is gravitational pull in these directions).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17</a:t>
            </a:fld>
            <a:endParaRPr lang="en-US"/>
          </a:p>
        </p:txBody>
      </p:sp>
    </p:spTree>
    <p:extLst>
      <p:ext uri="{BB962C8B-B14F-4D97-AF65-F5344CB8AC3E}">
        <p14:creationId xmlns:p14="http://schemas.microsoft.com/office/powerpoint/2010/main" val="3479501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 on the slide</a:t>
            </a:r>
            <a:r>
              <a:rPr lang="en-US" baseline="0" dirty="0" smtClean="0"/>
              <a:t> while the students describe Neap Tides on their notes.</a:t>
            </a:r>
            <a:endParaRPr lang="en-US" dirty="0" smtClean="0"/>
          </a:p>
        </p:txBody>
      </p:sp>
      <p:sp>
        <p:nvSpPr>
          <p:cNvPr id="4" name="Slide Number Placeholder 3"/>
          <p:cNvSpPr>
            <a:spLocks noGrp="1"/>
          </p:cNvSpPr>
          <p:nvPr>
            <p:ph type="sldNum" sz="quarter" idx="10"/>
          </p:nvPr>
        </p:nvSpPr>
        <p:spPr/>
        <p:txBody>
          <a:bodyPr/>
          <a:lstStyle/>
          <a:p>
            <a:fld id="{2FF60CA6-2014-4A4A-B9EA-FB39DBB9B315}" type="slidenum">
              <a:rPr lang="en-US" smtClean="0"/>
              <a:t>18</a:t>
            </a:fld>
            <a:endParaRPr lang="en-US"/>
          </a:p>
        </p:txBody>
      </p:sp>
    </p:spTree>
    <p:extLst>
      <p:ext uri="{BB962C8B-B14F-4D97-AF65-F5344CB8AC3E}">
        <p14:creationId xmlns:p14="http://schemas.microsoft.com/office/powerpoint/2010/main" val="2080680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diagram to illustrate Neap Tide</a:t>
            </a:r>
          </a:p>
        </p:txBody>
      </p:sp>
      <p:sp>
        <p:nvSpPr>
          <p:cNvPr id="4" name="Slide Number Placeholder 3"/>
          <p:cNvSpPr>
            <a:spLocks noGrp="1"/>
          </p:cNvSpPr>
          <p:nvPr>
            <p:ph type="sldNum" sz="quarter" idx="10"/>
          </p:nvPr>
        </p:nvSpPr>
        <p:spPr/>
        <p:txBody>
          <a:bodyPr/>
          <a:lstStyle/>
          <a:p>
            <a:fld id="{2FF60CA6-2014-4A4A-B9EA-FB39DBB9B315}" type="slidenum">
              <a:rPr lang="en-US" smtClean="0"/>
              <a:t>19</a:t>
            </a:fld>
            <a:endParaRPr lang="en-US"/>
          </a:p>
        </p:txBody>
      </p:sp>
    </p:spTree>
    <p:extLst>
      <p:ext uri="{BB962C8B-B14F-4D97-AF65-F5344CB8AC3E}">
        <p14:creationId xmlns:p14="http://schemas.microsoft.com/office/powerpoint/2010/main" val="408359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a:t>
            </a:r>
            <a:r>
              <a:rPr lang="en-US" baseline="0" dirty="0" smtClean="0"/>
              <a:t> slide while the students record the important information about “high tides”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a:t>
            </a:fld>
            <a:endParaRPr lang="en-US"/>
          </a:p>
        </p:txBody>
      </p:sp>
    </p:spTree>
    <p:extLst>
      <p:ext uri="{BB962C8B-B14F-4D97-AF65-F5344CB8AC3E}">
        <p14:creationId xmlns:p14="http://schemas.microsoft.com/office/powerpoint/2010/main" val="1319666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slide is animated so that each phase of the moon and type of tide comes in with a click of the mouse. The teacher should start with the moon placed directly beneath the Earth. Ask the class or call on a student to identify the type of moon phase that would occur. Students should record the answer on the diagram in their notes. Secondly, look at the moon located above the Earth. Ask the class or a student to identify the type of moon phase found at this location. Once identified, the students should record the answer on the diagram on their notes. Thirdly, ask the class or a student which type of tide would occur on the sides of the Earth facing the Earth and the Moon (away from the Sun). Once identified, the students should record the information on the diagram on their notes. Lastly, identify the type of tides found on the sides of the Earth facing the Sun. Students should record the information on the diagram on their notes.</a:t>
            </a:r>
          </a:p>
          <a:p>
            <a:endParaRPr lang="en-US" dirty="0" smtClean="0"/>
          </a:p>
          <a:p>
            <a:r>
              <a:rPr lang="en-US" dirty="0" smtClean="0"/>
              <a:t>Ask students why there are high tides on the sides facing the Moon (because there is stronger gravitational pull in these directions because the moon is closer</a:t>
            </a:r>
            <a:r>
              <a:rPr lang="en-US" baseline="0" dirty="0" smtClean="0"/>
              <a:t> than the Sun</a:t>
            </a:r>
            <a:r>
              <a:rPr lang="en-US" dirty="0" smtClean="0"/>
              <a:t>).</a:t>
            </a:r>
          </a:p>
        </p:txBody>
      </p:sp>
      <p:sp>
        <p:nvSpPr>
          <p:cNvPr id="4" name="Slide Number Placeholder 3"/>
          <p:cNvSpPr>
            <a:spLocks noGrp="1"/>
          </p:cNvSpPr>
          <p:nvPr>
            <p:ph type="sldNum" sz="quarter" idx="10"/>
          </p:nvPr>
        </p:nvSpPr>
        <p:spPr/>
        <p:txBody>
          <a:bodyPr/>
          <a:lstStyle/>
          <a:p>
            <a:fld id="{2FF60CA6-2014-4A4A-B9EA-FB39DBB9B315}" type="slidenum">
              <a:rPr lang="en-US" smtClean="0"/>
              <a:t>20</a:t>
            </a:fld>
            <a:endParaRPr lang="en-US"/>
          </a:p>
        </p:txBody>
      </p:sp>
    </p:spTree>
    <p:extLst>
      <p:ext uri="{BB962C8B-B14F-4D97-AF65-F5344CB8AC3E}">
        <p14:creationId xmlns:p14="http://schemas.microsoft.com/office/powerpoint/2010/main" val="2654990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to reinforce</a:t>
            </a:r>
            <a:r>
              <a:rPr lang="en-US" baseline="0" dirty="0" smtClean="0"/>
              <a:t> the concept of Spring and Neap Tides. The teacher should ask the class or call on a student to describe a difference in the high tides during Spring Tides and Neap Tides (the students should notice that high tides are higher during Spring Tides than high tides during Neap Tides). Once students explain the difference, ask them why this occurs (because during Spring Tides, there is combined gravitational pull from the Moon and the Sun causing high tides to be higher and low tides to be lower).</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21</a:t>
            </a:fld>
            <a:endParaRPr lang="en-US"/>
          </a:p>
        </p:txBody>
      </p:sp>
    </p:spTree>
    <p:extLst>
      <p:ext uri="{BB962C8B-B14F-4D97-AF65-F5344CB8AC3E}">
        <p14:creationId xmlns:p14="http://schemas.microsoft.com/office/powerpoint/2010/main" val="3942208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animation</a:t>
            </a:r>
            <a:r>
              <a:rPr lang="en-US" baseline="0" dirty="0" smtClean="0"/>
              <a:t> to reinforce Spring and Neap Tides.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22</a:t>
            </a:fld>
            <a:endParaRPr lang="en-US"/>
          </a:p>
        </p:txBody>
      </p:sp>
    </p:spTree>
    <p:extLst>
      <p:ext uri="{BB962C8B-B14F-4D97-AF65-F5344CB8AC3E}">
        <p14:creationId xmlns:p14="http://schemas.microsoft.com/office/powerpoint/2010/main" val="579447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show the short video to students to reinforce Tides.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23</a:t>
            </a:fld>
            <a:endParaRPr lang="en-US"/>
          </a:p>
        </p:txBody>
      </p:sp>
    </p:spTree>
    <p:extLst>
      <p:ext uri="{BB962C8B-B14F-4D97-AF65-F5344CB8AC3E}">
        <p14:creationId xmlns:p14="http://schemas.microsoft.com/office/powerpoint/2010/main" val="184564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about “low tides” 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t>3</a:t>
            </a:fld>
            <a:endParaRPr lang="en-US"/>
          </a:p>
        </p:txBody>
      </p:sp>
    </p:spTree>
    <p:extLst>
      <p:ext uri="{BB962C8B-B14F-4D97-AF65-F5344CB8AC3E}">
        <p14:creationId xmlns:p14="http://schemas.microsoft.com/office/powerpoint/2010/main" val="327355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use the animation to illustrate high tide and low tide.</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4</a:t>
            </a:fld>
            <a:endParaRPr lang="en-US"/>
          </a:p>
        </p:txBody>
      </p:sp>
    </p:spTree>
    <p:extLst>
      <p:ext uri="{BB962C8B-B14F-4D97-AF65-F5344CB8AC3E}">
        <p14:creationId xmlns:p14="http://schemas.microsoft.com/office/powerpoint/2010/main" val="857060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answer “what causes</a:t>
            </a:r>
            <a:r>
              <a:rPr lang="en-US" baseline="0" dirty="0" smtClean="0"/>
              <a:t> tides?” </a:t>
            </a:r>
            <a:r>
              <a:rPr lang="en-US" dirty="0" smtClean="0"/>
              <a:t>on their notes.</a:t>
            </a:r>
          </a:p>
        </p:txBody>
      </p:sp>
      <p:sp>
        <p:nvSpPr>
          <p:cNvPr id="4" name="Slide Number Placeholder 3"/>
          <p:cNvSpPr>
            <a:spLocks noGrp="1"/>
          </p:cNvSpPr>
          <p:nvPr>
            <p:ph type="sldNum" sz="quarter" idx="10"/>
          </p:nvPr>
        </p:nvSpPr>
        <p:spPr/>
        <p:txBody>
          <a:bodyPr/>
          <a:lstStyle/>
          <a:p>
            <a:fld id="{2FF60CA6-2014-4A4A-B9EA-FB39DBB9B315}" type="slidenum">
              <a:rPr lang="en-US" smtClean="0"/>
              <a:t>5</a:t>
            </a:fld>
            <a:endParaRPr lang="en-US"/>
          </a:p>
        </p:txBody>
      </p:sp>
    </p:spTree>
    <p:extLst>
      <p:ext uri="{BB962C8B-B14F-4D97-AF65-F5344CB8AC3E}">
        <p14:creationId xmlns:p14="http://schemas.microsoft.com/office/powerpoint/2010/main" val="68400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from the slide while the students answer “w</a:t>
            </a:r>
            <a:r>
              <a:rPr lang="en-US" dirty="0" smtClean="0"/>
              <a:t>hy does the Moon have a greater gravitational pull than the Sun?”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6</a:t>
            </a:fld>
            <a:endParaRPr lang="en-US"/>
          </a:p>
        </p:txBody>
      </p:sp>
    </p:spTree>
    <p:extLst>
      <p:ext uri="{BB962C8B-B14F-4D97-AF65-F5344CB8AC3E}">
        <p14:creationId xmlns:p14="http://schemas.microsoft.com/office/powerpoint/2010/main" val="2238245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The students do not need to record any new information. The slide is to illustrate the “bulge” created by the gravitational pull of the moon.</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7</a:t>
            </a:fld>
            <a:endParaRPr lang="en-US"/>
          </a:p>
        </p:txBody>
      </p:sp>
    </p:spTree>
    <p:extLst>
      <p:ext uri="{BB962C8B-B14F-4D97-AF65-F5344CB8AC3E}">
        <p14:creationId xmlns:p14="http://schemas.microsoft.com/office/powerpoint/2010/main" val="3967738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5FB9F397-6B3B-4DA1-98B6-29F7D68BF4CC}" type="slidenum">
              <a:rPr lang="en-US" smtClean="0">
                <a:solidFill>
                  <a:prstClr val="black"/>
                </a:solidFill>
              </a:rPr>
              <a:pPr/>
              <a:t>8</a:t>
            </a:fld>
            <a:endParaRPr lang="en-US"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Teacher’s Note: The slide labels the gravitational pull and bulge of the Earth as you advance the slide. Use the slide to reinforce</a:t>
            </a:r>
            <a:r>
              <a:rPr lang="en-US" baseline="0" dirty="0" smtClean="0">
                <a:latin typeface="Arial" pitchFamily="34" charset="0"/>
              </a:rPr>
              <a:t> the gravitational pull causing a “bulge”.</a:t>
            </a:r>
            <a:endParaRPr lang="en-US" dirty="0" smtClean="0">
              <a:latin typeface="Arial" pitchFamily="34" charset="0"/>
            </a:endParaRPr>
          </a:p>
        </p:txBody>
      </p:sp>
    </p:spTree>
    <p:extLst>
      <p:ext uri="{BB962C8B-B14F-4D97-AF65-F5344CB8AC3E}">
        <p14:creationId xmlns:p14="http://schemas.microsoft.com/office/powerpoint/2010/main" val="864743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of the slide while the students record important information on their notes.</a:t>
            </a:r>
            <a:endParaRPr lang="en-US" dirty="0"/>
          </a:p>
        </p:txBody>
      </p:sp>
      <p:sp>
        <p:nvSpPr>
          <p:cNvPr id="4" name="Slide Number Placeholder 3"/>
          <p:cNvSpPr>
            <a:spLocks noGrp="1"/>
          </p:cNvSpPr>
          <p:nvPr>
            <p:ph type="sldNum" sz="quarter" idx="10"/>
          </p:nvPr>
        </p:nvSpPr>
        <p:spPr/>
        <p:txBody>
          <a:bodyPr/>
          <a:lstStyle/>
          <a:p>
            <a:fld id="{2FF60CA6-2014-4A4A-B9EA-FB39DBB9B315}" type="slidenum">
              <a:rPr lang="en-US" smtClean="0"/>
              <a:t>9</a:t>
            </a:fld>
            <a:endParaRPr lang="en-US"/>
          </a:p>
        </p:txBody>
      </p:sp>
    </p:spTree>
    <p:extLst>
      <p:ext uri="{BB962C8B-B14F-4D97-AF65-F5344CB8AC3E}">
        <p14:creationId xmlns:p14="http://schemas.microsoft.com/office/powerpoint/2010/main" val="828609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customXml" Target="../../customXml/item2.xml"/><Relationship Id="rId6" Type="http://schemas.openxmlformats.org/officeDocument/2006/relationships/tags" Target="../tags/tag5.xml"/><Relationship Id="rId11" Type="http://schemas.openxmlformats.org/officeDocument/2006/relationships/image" Target="../media/image4.png"/><Relationship Id="rId5" Type="http://schemas.openxmlformats.org/officeDocument/2006/relationships/tags" Target="../tags/tag4.xml"/><Relationship Id="rId10" Type="http://schemas.openxmlformats.org/officeDocument/2006/relationships/image" Target="../media/image3.png"/><Relationship Id="rId4" Type="http://schemas.openxmlformats.org/officeDocument/2006/relationships/tags" Target="../tags/tag3.xml"/><Relationship Id="rId9"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customXml" Target="../../customXml/item3.xml"/><Relationship Id="rId6" Type="http://schemas.openxmlformats.org/officeDocument/2006/relationships/tags" Target="../tags/tag11.xml"/><Relationship Id="rId11" Type="http://schemas.openxmlformats.org/officeDocument/2006/relationships/image" Target="../media/image4.png"/><Relationship Id="rId5" Type="http://schemas.openxmlformats.org/officeDocument/2006/relationships/tags" Target="../tags/tag10.xml"/><Relationship Id="rId10" Type="http://schemas.openxmlformats.org/officeDocument/2006/relationships/image" Target="../media/image3.png"/><Relationship Id="rId4" Type="http://schemas.openxmlformats.org/officeDocument/2006/relationships/tags" Target="../tags/tag9.xml"/><Relationship Id="rId9"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t>5/10/2017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79B5AF6-ACC5-4276-A5AF-23E95E75FE4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5/10/2017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1747070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91910435"/>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5/10/2017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338480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36539871"/>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54459697"/>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56613179"/>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99719392"/>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01243872"/>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316099737"/>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6873330"/>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43641388"/>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5/10/2017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07091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61490213"/>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5/10/2017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67594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98852797"/>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84387036"/>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63464986"/>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73903446"/>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B5AF6-ACC5-4276-A5AF-23E95E75FE4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09982441"/>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633253479"/>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10922412"/>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78938949"/>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716026483"/>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EC8F78-F516-41C6-BE63-B061BB077FA6}" type="datetimeFigureOut">
              <a:rPr lang="en-US" smtClean="0">
                <a:solidFill>
                  <a:srgbClr val="DBF5F9">
                    <a:shade val="90000"/>
                  </a:srgbClr>
                </a:solidFill>
              </a:rPr>
              <a:pPr/>
              <a:t>5/10/2017</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553694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80175415"/>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DBF5F9">
                    <a:shade val="90000"/>
                  </a:srgbClr>
                </a:solidFill>
              </a:rPr>
              <a:pPr/>
              <a:t>5/10/2017</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518858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85338675"/>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83538681"/>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55616404"/>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02510245"/>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46096970"/>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028421955"/>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22412715"/>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15939709"/>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en-US" smtClean="0"/>
              <a:t>Click to edit Master text styles</a:t>
            </a:r>
          </a:p>
          <a:p>
            <a:pPr lvl="1"/>
            <a:r>
              <a:rPr lang="en-US" smtClean="0"/>
              <a:t>Second level</a:t>
            </a:r>
          </a:p>
        </p:txBody>
      </p:sp>
      <p:pic>
        <p:nvPicPr>
          <p:cNvPr id="10" name="Picture 9"/>
          <p:cNvPicPr>
            <a:picLocks/>
          </p:cNvPicPr>
          <p:nvPr userDrawn="1">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55448" y="1852689"/>
            <a:ext cx="857250" cy="857250"/>
          </a:xfrm>
          <a:prstGeom prst="rect">
            <a:avLst/>
          </a:prstGeom>
        </p:spPr>
      </p:pic>
      <p:pic>
        <p:nvPicPr>
          <p:cNvPr id="11" name="Picture 10"/>
          <p:cNvPicPr>
            <a:picLocks/>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55448" y="3185198"/>
            <a:ext cx="857250" cy="857250"/>
          </a:xfrm>
          <a:prstGeom prst="rect">
            <a:avLst/>
          </a:prstGeom>
        </p:spPr>
      </p:pic>
      <p:pic>
        <p:nvPicPr>
          <p:cNvPr id="12" name="Picture 11"/>
          <p:cNvPicPr>
            <a:picLocks/>
          </p:cNvPicPr>
          <p:nvPr userDrawn="1">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val="1589506728"/>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EC8F78-F516-41C6-BE63-B061BB077FA6}"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EC8F78-F516-41C6-BE63-B061BB077FA6}"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8F78-F516-41C6-BE63-B061BB077FA6}" type="datetimeFigureOut">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EC8F78-F516-41C6-BE63-B061BB077FA6}"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B5AF6-ACC5-4276-A5AF-23E95E75FE4B}"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EC8F78-F516-41C6-BE63-B061BB077FA6}"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79B5AF6-ACC5-4276-A5AF-23E95E75FE4B}"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t>5/10/2017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2300170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87712304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EC8F78-F516-41C6-BE63-B061BB077FA6}" type="datetimeFigureOut">
              <a:rPr lang="en-US" smtClean="0">
                <a:solidFill>
                  <a:srgbClr val="04617B">
                    <a:shade val="90000"/>
                  </a:srgbClr>
                </a:solidFill>
              </a:rPr>
              <a:pPr/>
              <a:t>5/10/2017</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9B5AF6-ACC5-4276-A5AF-23E95E75FE4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01111756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ww2.valdosta.edu/~cbarnbau/astro_demos/tides/neap_sp.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tudyjams.scholastic.com/studyjams/jams/science/weather-and-climate/tides.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pPr algn="ctr"/>
            <a:r>
              <a:rPr lang="en-US" sz="7200" b="1" dirty="0" smtClean="0">
                <a:effectLst>
                  <a:outerShdw blurRad="38100" dist="38100" dir="2700000" algn="tl">
                    <a:srgbClr val="000000">
                      <a:alpha val="43137"/>
                    </a:srgbClr>
                  </a:outerShdw>
                </a:effectLst>
              </a:rPr>
              <a:t>What Are Tides?</a:t>
            </a:r>
            <a:endParaRPr lang="en-US" sz="7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2133600"/>
            <a:ext cx="8763000" cy="4495800"/>
          </a:xfrm>
        </p:spPr>
        <p:txBody>
          <a:bodyPr>
            <a:normAutofit/>
          </a:bodyPr>
          <a:lstStyle/>
          <a:p>
            <a:r>
              <a:rPr lang="en-US" sz="4000" dirty="0" smtClean="0"/>
              <a:t>Tides are the daily rise and fall of Earth’s waters on its coastlines.</a:t>
            </a:r>
          </a:p>
          <a:p>
            <a:endParaRPr lang="en-US" sz="2800" dirty="0" smtClean="0"/>
          </a:p>
          <a:p>
            <a:r>
              <a:rPr lang="en-US" sz="4000" dirty="0" smtClean="0"/>
              <a:t>As the tide comes in, the level of water on the beach rises, and as the tide goes out, the level of water on the beach goes down.  </a:t>
            </a:r>
          </a:p>
        </p:txBody>
      </p:sp>
    </p:spTree>
    <p:extLst>
      <p:ext uri="{BB962C8B-B14F-4D97-AF65-F5344CB8AC3E}">
        <p14:creationId xmlns:p14="http://schemas.microsoft.com/office/powerpoint/2010/main" val="3787785421"/>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41404"/>
            <a:ext cx="8535063" cy="2712646"/>
          </a:xfrm>
        </p:spPr>
        <p:txBody>
          <a:bodyPr>
            <a:normAutofit fontScale="32500" lnSpcReduction="20000"/>
          </a:bodyPr>
          <a:lstStyle/>
          <a:p>
            <a:pPr marL="0" indent="0" algn="ctr">
              <a:buNone/>
            </a:pPr>
            <a:r>
              <a:rPr lang="en-US" sz="12300" dirty="0" smtClean="0"/>
              <a:t>The Earth rotates one full turn in 24 hours, but the bulge of water stays on the side of the Earth facing the moon. The bulge stays in place as the Earth moves under it.</a:t>
            </a:r>
          </a:p>
          <a:p>
            <a:pPr marL="0" indent="0">
              <a:buNone/>
            </a:pPr>
            <a:endParaRPr lang="en-US" dirty="0"/>
          </a:p>
        </p:txBody>
      </p:sp>
      <p:cxnSp>
        <p:nvCxnSpPr>
          <p:cNvPr id="17" name="Straight Arrow Connector 16"/>
          <p:cNvCxnSpPr/>
          <p:nvPr/>
        </p:nvCxnSpPr>
        <p:spPr>
          <a:xfrm flipH="1">
            <a:off x="4793166" y="4343400"/>
            <a:ext cx="7434"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793166" y="4253533"/>
            <a:ext cx="159834" cy="166067"/>
          </a:xfrm>
          <a:prstGeom prst="rect">
            <a:avLst/>
          </a:prstGeom>
          <a:pattFill prst="pct25">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62300" y="3790883"/>
            <a:ext cx="3276600" cy="2535866"/>
            <a:chOff x="5836628" y="3399694"/>
            <a:chExt cx="3276600" cy="2535866"/>
          </a:xfrm>
        </p:grpSpPr>
        <p:sp>
          <p:nvSpPr>
            <p:cNvPr id="34" name="Oval 38"/>
            <p:cNvSpPr>
              <a:spLocks noChangeArrowheads="1"/>
            </p:cNvSpPr>
            <p:nvPr/>
          </p:nvSpPr>
          <p:spPr bwMode="auto">
            <a:xfrm rot="20238742">
              <a:off x="5836628" y="3619989"/>
              <a:ext cx="3276600" cy="2201333"/>
            </a:xfrm>
            <a:prstGeom prst="ellipse">
              <a:avLst/>
            </a:prstGeom>
            <a:solidFill>
              <a:srgbClr val="800080">
                <a:alpha val="39999"/>
              </a:srgbClr>
            </a:solidFill>
            <a:ln w="9525">
              <a:solidFill>
                <a:schemeClr val="tx1"/>
              </a:solidFill>
              <a:round/>
              <a:headEnd/>
              <a:tailEnd/>
            </a:ln>
          </p:spPr>
          <p:txBody>
            <a:bodyPr wrap="none" anchor="ctr"/>
            <a:lstStyle/>
            <a:p>
              <a:endParaRPr lang="en-US"/>
            </a:p>
          </p:txBody>
        </p:sp>
        <p:sp>
          <p:nvSpPr>
            <p:cNvPr id="32" name="Line 44"/>
            <p:cNvSpPr>
              <a:spLocks noChangeShapeType="1"/>
            </p:cNvSpPr>
            <p:nvPr/>
          </p:nvSpPr>
          <p:spPr bwMode="auto">
            <a:xfrm flipH="1" flipV="1">
              <a:off x="6674808" y="3399694"/>
              <a:ext cx="2286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45"/>
            <p:cNvSpPr>
              <a:spLocks noChangeShapeType="1"/>
            </p:cNvSpPr>
            <p:nvPr/>
          </p:nvSpPr>
          <p:spPr bwMode="auto">
            <a:xfrm>
              <a:off x="7970208" y="5706960"/>
              <a:ext cx="15240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5"/>
          <p:cNvGrpSpPr/>
          <p:nvPr/>
        </p:nvGrpSpPr>
        <p:grpSpPr>
          <a:xfrm>
            <a:off x="3448493" y="3913494"/>
            <a:ext cx="2632982" cy="2476500"/>
            <a:chOff x="2949040" y="3993291"/>
            <a:chExt cx="2632982" cy="2476500"/>
          </a:xfrm>
        </p:grpSpPr>
        <p:pic>
          <p:nvPicPr>
            <p:cNvPr id="36" name="Picture 41" descr="MCj043162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38742">
              <a:off x="2949040" y="3993291"/>
              <a:ext cx="2632982"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42"/>
            <p:cNvSpPr>
              <a:spLocks noChangeArrowheads="1"/>
            </p:cNvSpPr>
            <p:nvPr/>
          </p:nvSpPr>
          <p:spPr bwMode="auto">
            <a:xfrm rot="20238742">
              <a:off x="3132961" y="4083570"/>
              <a:ext cx="2340428" cy="220133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 name="Group 6"/>
          <p:cNvGrpSpPr/>
          <p:nvPr/>
        </p:nvGrpSpPr>
        <p:grpSpPr>
          <a:xfrm>
            <a:off x="2049820" y="4211404"/>
            <a:ext cx="3354158" cy="2036863"/>
            <a:chOff x="1827422" y="4151854"/>
            <a:chExt cx="3354158" cy="2036863"/>
          </a:xfrm>
        </p:grpSpPr>
        <p:sp>
          <p:nvSpPr>
            <p:cNvPr id="27" name="Line 52"/>
            <p:cNvSpPr>
              <a:spLocks noChangeShapeType="1"/>
            </p:cNvSpPr>
            <p:nvPr/>
          </p:nvSpPr>
          <p:spPr bwMode="auto">
            <a:xfrm flipV="1">
              <a:off x="2614592" y="5300899"/>
              <a:ext cx="890588" cy="411162"/>
            </a:xfrm>
            <a:prstGeom prst="line">
              <a:avLst/>
            </a:prstGeom>
            <a:noFill/>
            <a:ln w="1143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Text Box 53"/>
            <p:cNvSpPr txBox="1">
              <a:spLocks noChangeArrowheads="1"/>
            </p:cNvSpPr>
            <p:nvPr/>
          </p:nvSpPr>
          <p:spPr bwMode="auto">
            <a:xfrm>
              <a:off x="1827422" y="5822005"/>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dirty="0"/>
                <a:t>High tide</a:t>
              </a:r>
            </a:p>
          </p:txBody>
        </p:sp>
        <p:sp>
          <p:nvSpPr>
            <p:cNvPr id="30" name="Freeform 50"/>
            <p:cNvSpPr>
              <a:spLocks/>
            </p:cNvSpPr>
            <p:nvPr/>
          </p:nvSpPr>
          <p:spPr bwMode="auto">
            <a:xfrm>
              <a:off x="3505180" y="4151854"/>
              <a:ext cx="1676400" cy="1143000"/>
            </a:xfrm>
            <a:custGeom>
              <a:avLst/>
              <a:gdLst>
                <a:gd name="T0" fmla="*/ 0 w 1056"/>
                <a:gd name="T1" fmla="*/ 720 h 720"/>
                <a:gd name="T2" fmla="*/ 624 w 1056"/>
                <a:gd name="T3" fmla="*/ 576 h 720"/>
                <a:gd name="T4" fmla="*/ 1056 w 1056"/>
                <a:gd name="T5" fmla="*/ 0 h 720"/>
                <a:gd name="T6" fmla="*/ 0 60000 65536"/>
                <a:gd name="T7" fmla="*/ 0 60000 65536"/>
                <a:gd name="T8" fmla="*/ 0 60000 65536"/>
                <a:gd name="T9" fmla="*/ 0 w 1056"/>
                <a:gd name="T10" fmla="*/ 0 h 720"/>
                <a:gd name="T11" fmla="*/ 1056 w 1056"/>
                <a:gd name="T12" fmla="*/ 720 h 720"/>
              </a:gdLst>
              <a:ahLst/>
              <a:cxnLst>
                <a:cxn ang="T6">
                  <a:pos x="T0" y="T1"/>
                </a:cxn>
                <a:cxn ang="T7">
                  <a:pos x="T2" y="T3"/>
                </a:cxn>
                <a:cxn ang="T8">
                  <a:pos x="T4" y="T5"/>
                </a:cxn>
              </a:cxnLst>
              <a:rect l="T9" t="T10" r="T11" b="T12"/>
              <a:pathLst>
                <a:path w="1056" h="720">
                  <a:moveTo>
                    <a:pt x="0" y="720"/>
                  </a:moveTo>
                  <a:cubicBezTo>
                    <a:pt x="224" y="708"/>
                    <a:pt x="448" y="696"/>
                    <a:pt x="624" y="576"/>
                  </a:cubicBezTo>
                  <a:cubicBezTo>
                    <a:pt x="800" y="456"/>
                    <a:pt x="928" y="228"/>
                    <a:pt x="1056" y="0"/>
                  </a:cubicBezTo>
                </a:path>
              </a:pathLst>
            </a:custGeom>
            <a:noFill/>
            <a:ln w="1905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1514939519"/>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19"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0" fill="hold"/>
                                        <p:tgtEl>
                                          <p:spTgt spid="6"/>
                                        </p:tgtEl>
                                        <p:attrNameLst>
                                          <p:attrName>ppt_w</p:attrName>
                                        </p:attrNameLst>
                                      </p:cBhvr>
                                      <p:tavLst>
                                        <p:tav tm="0" fmla="#ppt_w*sin(2.5*pi*$)">
                                          <p:val>
                                            <p:fltVal val="0"/>
                                          </p:val>
                                        </p:tav>
                                        <p:tav tm="100000">
                                          <p:val>
                                            <p:fltVal val="1"/>
                                          </p:val>
                                        </p:tav>
                                      </p:tavLst>
                                    </p:anim>
                                    <p:anim calcmode="lin" valueType="num">
                                      <p:cBhvr>
                                        <p:cTn id="21"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57" y="914400"/>
            <a:ext cx="8686800" cy="2286000"/>
          </a:xfrm>
        </p:spPr>
        <p:txBody>
          <a:bodyPr>
            <a:noAutofit/>
          </a:bodyPr>
          <a:lstStyle/>
          <a:p>
            <a:pPr marL="0" indent="0" algn="ctr">
              <a:buNone/>
            </a:pPr>
            <a:r>
              <a:rPr lang="en-US" sz="4800" dirty="0" smtClean="0"/>
              <a:t>In places where there are tidal bulges, high</a:t>
            </a:r>
            <a:r>
              <a:rPr lang="en-US" sz="4800" b="1" dirty="0" smtClean="0"/>
              <a:t> </a:t>
            </a:r>
            <a:r>
              <a:rPr lang="en-US" sz="4800" dirty="0" smtClean="0"/>
              <a:t>tide</a:t>
            </a:r>
            <a:r>
              <a:rPr lang="en-US" sz="4800" b="1" dirty="0" smtClean="0"/>
              <a:t> </a:t>
            </a:r>
            <a:r>
              <a:rPr lang="en-US" sz="4800" dirty="0" smtClean="0"/>
              <a:t>is occurring along the coastlines.  </a:t>
            </a: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91" b="99605" l="478" r="99841">
                        <a14:foregroundMark x1="92834" y1="39130" x2="92834" y2="39130"/>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 y="3809999"/>
            <a:ext cx="5981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155221" y="3944457"/>
            <a:ext cx="1269132" cy="2409825"/>
            <a:chOff x="1155221" y="3944457"/>
            <a:chExt cx="1269132" cy="2409825"/>
          </a:xfrm>
        </p:grpSpPr>
        <p:sp>
          <p:nvSpPr>
            <p:cNvPr id="18" name="Oval 17"/>
            <p:cNvSpPr/>
            <p:nvPr/>
          </p:nvSpPr>
          <p:spPr>
            <a:xfrm>
              <a:off x="1203222" y="3944457"/>
              <a:ext cx="1066800" cy="240982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155221" y="4614058"/>
              <a:ext cx="1269132" cy="954107"/>
            </a:xfrm>
            <a:prstGeom prst="rect">
              <a:avLst/>
            </a:prstGeom>
            <a:noFill/>
          </p:spPr>
          <p:txBody>
            <a:bodyPr wrap="square" rtlCol="0">
              <a:spAutoFit/>
            </a:bodyPr>
            <a:lstStyle/>
            <a:p>
              <a:pPr algn="ctr"/>
              <a:r>
                <a:rPr lang="en-US" sz="2800" b="1" dirty="0" smtClean="0"/>
                <a:t>High  </a:t>
              </a:r>
            </a:p>
            <a:p>
              <a:pPr algn="ctr"/>
              <a:r>
                <a:rPr lang="en-US" sz="2800" b="1" dirty="0" smtClean="0"/>
                <a:t>Tide</a:t>
              </a:r>
              <a:endParaRPr lang="en-US" sz="2800" b="1" dirty="0"/>
            </a:p>
          </p:txBody>
        </p:sp>
      </p:grpSp>
      <p:grpSp>
        <p:nvGrpSpPr>
          <p:cNvPr id="4" name="Group 3"/>
          <p:cNvGrpSpPr/>
          <p:nvPr/>
        </p:nvGrpSpPr>
        <p:grpSpPr>
          <a:xfrm>
            <a:off x="4085014" y="3886200"/>
            <a:ext cx="1197233" cy="2468082"/>
            <a:chOff x="4085014" y="3886200"/>
            <a:chExt cx="1197233" cy="2468082"/>
          </a:xfrm>
        </p:grpSpPr>
        <p:sp>
          <p:nvSpPr>
            <p:cNvPr id="12" name="Oval 11"/>
            <p:cNvSpPr/>
            <p:nvPr/>
          </p:nvSpPr>
          <p:spPr>
            <a:xfrm>
              <a:off x="4141354" y="3886200"/>
              <a:ext cx="1066800"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085014" y="4544719"/>
              <a:ext cx="1197233" cy="954107"/>
            </a:xfrm>
            <a:prstGeom prst="rect">
              <a:avLst/>
            </a:prstGeom>
            <a:noFill/>
          </p:spPr>
          <p:txBody>
            <a:bodyPr wrap="square" rtlCol="0">
              <a:spAutoFit/>
            </a:bodyPr>
            <a:lstStyle/>
            <a:p>
              <a:pPr algn="ctr"/>
              <a:r>
                <a:rPr lang="en-US" sz="2800" b="1" dirty="0" smtClean="0"/>
                <a:t>High  </a:t>
              </a:r>
            </a:p>
            <a:p>
              <a:pPr algn="ctr"/>
              <a:r>
                <a:rPr lang="en-US" sz="2800" b="1" dirty="0" smtClean="0"/>
                <a:t>Tide</a:t>
              </a:r>
              <a:endParaRPr lang="en-US" sz="2800" b="1" dirty="0"/>
            </a:p>
          </p:txBody>
        </p:sp>
      </p:grpSp>
    </p:spTree>
    <p:extLst>
      <p:ext uri="{BB962C8B-B14F-4D97-AF65-F5344CB8AC3E}">
        <p14:creationId xmlns:p14="http://schemas.microsoft.com/office/powerpoint/2010/main" val="3841575568"/>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200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000"/>
                                        <p:tgtEl>
                                          <p:spTgt spid="2"/>
                                        </p:tgtEl>
                                      </p:cBhvr>
                                    </p:animEffect>
                                  </p:childTnLst>
                                </p:cTn>
                              </p:par>
                              <p:par>
                                <p:cTn id="19" presetID="22" presetClass="entr" presetSubtype="8" fill="hold" nodeType="withEffect">
                                  <p:stCondLst>
                                    <p:cond delay="200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57" y="914400"/>
            <a:ext cx="8686800" cy="2286000"/>
          </a:xfrm>
        </p:spPr>
        <p:txBody>
          <a:bodyPr>
            <a:noAutofit/>
          </a:bodyPr>
          <a:lstStyle/>
          <a:p>
            <a:pPr marL="0" indent="0" algn="ctr">
              <a:buNone/>
            </a:pPr>
            <a:r>
              <a:rPr lang="en-US" sz="4800" dirty="0" smtClean="0"/>
              <a:t>In places between the tidal bulges, low</a:t>
            </a:r>
            <a:r>
              <a:rPr lang="en-US" sz="4800" b="1" dirty="0" smtClean="0"/>
              <a:t> </a:t>
            </a:r>
            <a:r>
              <a:rPr lang="en-US" sz="4800" dirty="0" smtClean="0"/>
              <a:t>tide</a:t>
            </a:r>
            <a:r>
              <a:rPr lang="en-US" sz="4800" b="1" dirty="0" smtClean="0"/>
              <a:t> </a:t>
            </a:r>
            <a:r>
              <a:rPr lang="en-US" sz="4800" dirty="0" smtClean="0"/>
              <a:t>is occurring along the coastlines.  </a:t>
            </a: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91" b="99605" l="478" r="99841">
                        <a14:foregroundMark x1="92834" y1="39130" x2="92834" y2="39130"/>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 y="3809999"/>
            <a:ext cx="5981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981200" y="5820882"/>
            <a:ext cx="2468082" cy="656118"/>
            <a:chOff x="1981200" y="5820882"/>
            <a:chExt cx="2468082" cy="656118"/>
          </a:xfrm>
        </p:grpSpPr>
        <p:sp>
          <p:nvSpPr>
            <p:cNvPr id="12" name="Oval 11"/>
            <p:cNvSpPr/>
            <p:nvPr/>
          </p:nvSpPr>
          <p:spPr>
            <a:xfrm rot="5400000">
              <a:off x="2887182" y="4914900"/>
              <a:ext cx="656118"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376885" y="5887331"/>
              <a:ext cx="1868607" cy="523220"/>
            </a:xfrm>
            <a:prstGeom prst="rect">
              <a:avLst/>
            </a:prstGeom>
            <a:noFill/>
          </p:spPr>
          <p:txBody>
            <a:bodyPr wrap="square" rtlCol="0">
              <a:spAutoFit/>
            </a:bodyPr>
            <a:lstStyle/>
            <a:p>
              <a:pPr algn="ctr"/>
              <a:r>
                <a:rPr lang="en-US" sz="2800" b="1" dirty="0" smtClean="0">
                  <a:solidFill>
                    <a:prstClr val="black"/>
                  </a:solidFill>
                </a:rPr>
                <a:t>Low Tide</a:t>
              </a:r>
              <a:endParaRPr lang="en-US" sz="2800" b="1" dirty="0">
                <a:solidFill>
                  <a:prstClr val="black"/>
                </a:solidFill>
              </a:endParaRPr>
            </a:p>
          </p:txBody>
        </p:sp>
      </p:grpSp>
      <p:grpSp>
        <p:nvGrpSpPr>
          <p:cNvPr id="2" name="Group 1"/>
          <p:cNvGrpSpPr/>
          <p:nvPr/>
        </p:nvGrpSpPr>
        <p:grpSpPr>
          <a:xfrm>
            <a:off x="1996705" y="3502844"/>
            <a:ext cx="2468082" cy="656118"/>
            <a:chOff x="1996705" y="3502844"/>
            <a:chExt cx="2468082" cy="656118"/>
          </a:xfrm>
        </p:grpSpPr>
        <p:sp>
          <p:nvSpPr>
            <p:cNvPr id="8" name="Oval 7"/>
            <p:cNvSpPr/>
            <p:nvPr/>
          </p:nvSpPr>
          <p:spPr>
            <a:xfrm rot="5400000">
              <a:off x="2902687" y="2596862"/>
              <a:ext cx="656118" cy="246808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2280937" y="3548389"/>
              <a:ext cx="1868607" cy="523220"/>
            </a:xfrm>
            <a:prstGeom prst="rect">
              <a:avLst/>
            </a:prstGeom>
            <a:noFill/>
          </p:spPr>
          <p:txBody>
            <a:bodyPr wrap="square" rtlCol="0">
              <a:spAutoFit/>
            </a:bodyPr>
            <a:lstStyle/>
            <a:p>
              <a:pPr algn="ctr"/>
              <a:r>
                <a:rPr lang="en-US" sz="2800" b="1" dirty="0" smtClean="0">
                  <a:solidFill>
                    <a:prstClr val="black"/>
                  </a:solidFill>
                </a:rPr>
                <a:t>Low Tide</a:t>
              </a:r>
              <a:endParaRPr lang="en-US" sz="2800" b="1" dirty="0">
                <a:solidFill>
                  <a:prstClr val="black"/>
                </a:solidFill>
              </a:endParaRPr>
            </a:p>
          </p:txBody>
        </p:sp>
      </p:grpSp>
    </p:spTree>
    <p:extLst>
      <p:ext uri="{BB962C8B-B14F-4D97-AF65-F5344CB8AC3E}">
        <p14:creationId xmlns:p14="http://schemas.microsoft.com/office/powerpoint/2010/main" val="1008707107"/>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200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000"/>
                                        <p:tgtEl>
                                          <p:spTgt spid="2"/>
                                        </p:tgtEl>
                                      </p:cBhvr>
                                    </p:animEffect>
                                  </p:childTnLst>
                                </p:cTn>
                              </p:par>
                              <p:par>
                                <p:cTn id="19" presetID="22" presetClass="entr" presetSubtype="8" fill="hold" nodeType="withEffect">
                                  <p:stCondLst>
                                    <p:cond delay="200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7707"/>
            <a:ext cx="8229600" cy="1143000"/>
          </a:xfrm>
        </p:spPr>
        <p:txBody>
          <a:bodyPr>
            <a:normAutofit/>
          </a:bodyPr>
          <a:lstStyle/>
          <a:p>
            <a:pPr algn="ctr"/>
            <a:r>
              <a:rPr lang="en-US" sz="5400" b="1" dirty="0" smtClean="0">
                <a:effectLst>
                  <a:outerShdw blurRad="38100" dist="38100" dir="2700000" algn="tl">
                    <a:srgbClr val="000000">
                      <a:alpha val="43137"/>
                    </a:srgbClr>
                  </a:outerShdw>
                </a:effectLst>
              </a:rPr>
              <a:t>Sun’s Gravity and Tides</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76400"/>
            <a:ext cx="5105400" cy="5074920"/>
          </a:xfrm>
        </p:spPr>
        <p:txBody>
          <a:bodyPr>
            <a:normAutofit/>
          </a:bodyPr>
          <a:lstStyle/>
          <a:p>
            <a:r>
              <a:rPr lang="en-US" sz="3400" dirty="0" smtClean="0"/>
              <a:t>The </a:t>
            </a:r>
            <a:r>
              <a:rPr lang="en-US" sz="3400" dirty="0"/>
              <a:t>Sun is so </a:t>
            </a:r>
            <a:r>
              <a:rPr lang="en-US" sz="3400" dirty="0" smtClean="0"/>
              <a:t>large</a:t>
            </a:r>
            <a:r>
              <a:rPr lang="en-US" sz="3400" b="1" dirty="0" smtClean="0"/>
              <a:t> </a:t>
            </a:r>
            <a:r>
              <a:rPr lang="en-US" sz="3400" dirty="0" smtClean="0"/>
              <a:t>that </a:t>
            </a:r>
            <a:r>
              <a:rPr lang="en-US" sz="3400" dirty="0"/>
              <a:t>its gravity also affects tides. </a:t>
            </a:r>
          </a:p>
          <a:p>
            <a:r>
              <a:rPr lang="en-US" sz="3400" dirty="0" smtClean="0"/>
              <a:t>At times, </a:t>
            </a:r>
            <a:r>
              <a:rPr lang="en-US" sz="3400" dirty="0"/>
              <a:t>the Sun and Moon</a:t>
            </a:r>
            <a:r>
              <a:rPr lang="en-US" sz="3400" b="1" dirty="0"/>
              <a:t> </a:t>
            </a:r>
            <a:r>
              <a:rPr lang="en-US" sz="3400" dirty="0"/>
              <a:t>pull together on Earth’s </a:t>
            </a:r>
            <a:r>
              <a:rPr lang="en-US" sz="3400" dirty="0" smtClean="0"/>
              <a:t>waters in the same</a:t>
            </a:r>
            <a:r>
              <a:rPr lang="en-US" sz="3400" b="1" dirty="0" smtClean="0"/>
              <a:t> </a:t>
            </a:r>
            <a:r>
              <a:rPr lang="en-US" sz="3400" dirty="0" smtClean="0"/>
              <a:t>direction. </a:t>
            </a:r>
            <a:endParaRPr lang="en-US" sz="3400" dirty="0"/>
          </a:p>
          <a:p>
            <a:r>
              <a:rPr lang="en-US" sz="3400" dirty="0"/>
              <a:t>At other times they pull in different </a:t>
            </a:r>
            <a:r>
              <a:rPr lang="en-US" sz="3400" dirty="0" smtClean="0"/>
              <a:t>directions.</a:t>
            </a:r>
            <a:endParaRPr lang="en-US" sz="3400" dirty="0"/>
          </a:p>
        </p:txBody>
      </p:sp>
      <p:pic>
        <p:nvPicPr>
          <p:cNvPr id="4" name="Picture 3"/>
          <p:cNvPicPr>
            <a:picLocks noChangeAspect="1"/>
          </p:cNvPicPr>
          <p:nvPr/>
        </p:nvPicPr>
        <p:blipFill>
          <a:blip r:embed="rId3"/>
          <a:stretch>
            <a:fillRect/>
          </a:stretch>
        </p:blipFill>
        <p:spPr>
          <a:xfrm>
            <a:off x="5334000" y="1905000"/>
            <a:ext cx="3453661" cy="4343400"/>
          </a:xfrm>
          <a:prstGeom prst="rect">
            <a:avLst/>
          </a:prstGeom>
          <a:ln>
            <a:solidFill>
              <a:schemeClr val="tx1"/>
            </a:solidFill>
          </a:ln>
        </p:spPr>
      </p:pic>
    </p:spTree>
    <p:extLst>
      <p:ext uri="{BB962C8B-B14F-4D97-AF65-F5344CB8AC3E}">
        <p14:creationId xmlns:p14="http://schemas.microsoft.com/office/powerpoint/2010/main" val="892367319"/>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nodeType="afterEffect">
                                  <p:stCondLst>
                                    <p:cond delay="5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9711"/>
            <a:ext cx="8764772" cy="2092842"/>
          </a:xfrm>
        </p:spPr>
        <p:txBody>
          <a:bodyPr>
            <a:normAutofit lnSpcReduction="10000"/>
          </a:bodyPr>
          <a:lstStyle/>
          <a:p>
            <a:pPr marL="0" indent="0" algn="ctr">
              <a:buNone/>
            </a:pPr>
            <a:r>
              <a:rPr lang="en-US" sz="4400" dirty="0" smtClean="0"/>
              <a:t>Changes in the positions of Earth, the Moon, and Sun affect the height of tides during a month. </a:t>
            </a:r>
            <a:endParaRPr lang="en-US" sz="4400" dirty="0"/>
          </a:p>
        </p:txBody>
      </p:sp>
      <p:pic>
        <p:nvPicPr>
          <p:cNvPr id="5122" name="Picture 2" descr="http://mail.colonial.net/~hkaiter/astroimages/tidechar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157870"/>
            <a:ext cx="4419600" cy="33497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237066"/>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3429000"/>
          </a:xfrm>
        </p:spPr>
        <p:txBody>
          <a:bodyPr>
            <a:noAutofit/>
          </a:bodyPr>
          <a:lstStyle/>
          <a:p>
            <a:r>
              <a:rPr lang="en-US" sz="4000" dirty="0" smtClean="0"/>
              <a:t>Spring tides occur 2 times a month, during a full and new moon when the Earth, Sun, and Moon are lined up.</a:t>
            </a:r>
          </a:p>
          <a:p>
            <a:endParaRPr lang="en-US" sz="1600" dirty="0" smtClean="0"/>
          </a:p>
          <a:p>
            <a:r>
              <a:rPr lang="en-US" sz="4000" dirty="0" smtClean="0"/>
              <a:t>Spring tides are higher</a:t>
            </a:r>
            <a:r>
              <a:rPr lang="en-US" sz="4000" b="1" dirty="0" smtClean="0"/>
              <a:t> </a:t>
            </a:r>
            <a:r>
              <a:rPr lang="en-US" sz="4000" dirty="0" smtClean="0"/>
              <a:t>and lower than normal tides.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4876800"/>
            <a:ext cx="5631287"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552156"/>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fade">
                                      <p:cBhvr>
                                        <p:cTn id="19" dur="1000"/>
                                        <p:tgtEl>
                                          <p:spTgt spid="8195"/>
                                        </p:tgtEl>
                                      </p:cBhvr>
                                    </p:animEffect>
                                    <p:anim calcmode="lin" valueType="num">
                                      <p:cBhvr>
                                        <p:cTn id="20" dur="1000" fill="hold"/>
                                        <p:tgtEl>
                                          <p:spTgt spid="8195"/>
                                        </p:tgtEl>
                                        <p:attrNameLst>
                                          <p:attrName>ppt_x</p:attrName>
                                        </p:attrNameLst>
                                      </p:cBhvr>
                                      <p:tavLst>
                                        <p:tav tm="0">
                                          <p:val>
                                            <p:strVal val="#ppt_x"/>
                                          </p:val>
                                        </p:tav>
                                        <p:tav tm="100000">
                                          <p:val>
                                            <p:strVal val="#ppt_x"/>
                                          </p:val>
                                        </p:tav>
                                      </p:tavLst>
                                    </p:anim>
                                    <p:anim calcmode="lin" valueType="num">
                                      <p:cBhvr>
                                        <p:cTn id="21"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5486400"/>
            <a:ext cx="7081292" cy="1143000"/>
          </a:xfrm>
        </p:spPr>
        <p:txBody>
          <a:bodyPr>
            <a:noAutofit/>
          </a:bodyPr>
          <a:lstStyle/>
          <a:p>
            <a:pPr algn="ctr"/>
            <a:r>
              <a:rPr lang="en-US" sz="8800" b="1" dirty="0" smtClean="0">
                <a:latin typeface="+mn-lt"/>
              </a:rPr>
              <a:t>Spring Tide</a:t>
            </a:r>
            <a:endParaRPr lang="en-US" sz="8800" b="1" dirty="0">
              <a:latin typeface="+mn-lt"/>
            </a:endParaRPr>
          </a:p>
        </p:txBody>
      </p:sp>
      <p:pic>
        <p:nvPicPr>
          <p:cNvPr id="3" name="Picture 2" descr="http://cf.ydcdn.net/1.0.1.31/images/main/spring%20t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0"/>
            <a:ext cx="4735016" cy="472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067"/>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8003094" cy="3503842"/>
          </a:xfrm>
          <a:prstGeom prst="rect">
            <a:avLst/>
          </a:prstGeom>
          <a:noFill/>
          <a:ln>
            <a:noFill/>
          </a:ln>
        </p:spPr>
      </p:pic>
      <p:sp>
        <p:nvSpPr>
          <p:cNvPr id="2" name="Title 1"/>
          <p:cNvSpPr>
            <a:spLocks noGrp="1"/>
          </p:cNvSpPr>
          <p:nvPr>
            <p:ph type="title"/>
          </p:nvPr>
        </p:nvSpPr>
        <p:spPr>
          <a:xfrm>
            <a:off x="1219200" y="5486400"/>
            <a:ext cx="6934200" cy="1143000"/>
          </a:xfrm>
        </p:spPr>
        <p:txBody>
          <a:bodyPr>
            <a:noAutofit/>
          </a:bodyPr>
          <a:lstStyle/>
          <a:p>
            <a:pPr algn="ctr"/>
            <a:r>
              <a:rPr lang="en-US" sz="8800" b="1" dirty="0" smtClean="0">
                <a:latin typeface="+mn-lt"/>
              </a:rPr>
              <a:t>Spring Tide</a:t>
            </a:r>
            <a:endParaRPr lang="en-US" sz="8800" b="1" dirty="0">
              <a:latin typeface="+mn-lt"/>
            </a:endParaRPr>
          </a:p>
        </p:txBody>
      </p:sp>
      <p:sp>
        <p:nvSpPr>
          <p:cNvPr id="4" name="TextBox 3"/>
          <p:cNvSpPr txBox="1"/>
          <p:nvPr/>
        </p:nvSpPr>
        <p:spPr>
          <a:xfrm>
            <a:off x="4711995" y="1234282"/>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6" name="TextBox 5"/>
          <p:cNvSpPr txBox="1"/>
          <p:nvPr/>
        </p:nvSpPr>
        <p:spPr>
          <a:xfrm>
            <a:off x="4711995" y="3645198"/>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7" name="TextBox 6"/>
          <p:cNvSpPr txBox="1"/>
          <p:nvPr/>
        </p:nvSpPr>
        <p:spPr>
          <a:xfrm>
            <a:off x="6780028" y="1581198"/>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8" name="TextBox 7"/>
          <p:cNvSpPr txBox="1"/>
          <p:nvPr/>
        </p:nvSpPr>
        <p:spPr>
          <a:xfrm>
            <a:off x="3097781" y="1615735"/>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10" name="TextBox 9"/>
          <p:cNvSpPr txBox="1"/>
          <p:nvPr/>
        </p:nvSpPr>
        <p:spPr>
          <a:xfrm>
            <a:off x="3028507" y="3977896"/>
            <a:ext cx="2133600" cy="523220"/>
          </a:xfrm>
          <a:prstGeom prst="rect">
            <a:avLst/>
          </a:prstGeom>
          <a:noFill/>
        </p:spPr>
        <p:txBody>
          <a:bodyPr wrap="square" rtlCol="0">
            <a:spAutoFit/>
          </a:bodyPr>
          <a:lstStyle/>
          <a:p>
            <a:pPr algn="ctr"/>
            <a:r>
              <a:rPr lang="en-US" sz="2800" b="1" dirty="0" smtClean="0">
                <a:solidFill>
                  <a:srgbClr val="FF0000"/>
                </a:solidFill>
              </a:rPr>
              <a:t>New Moon</a:t>
            </a:r>
            <a:endParaRPr lang="en-US" sz="2800" b="1" dirty="0">
              <a:solidFill>
                <a:srgbClr val="FF0000"/>
              </a:solidFill>
            </a:endParaRPr>
          </a:p>
        </p:txBody>
      </p:sp>
      <p:sp>
        <p:nvSpPr>
          <p:cNvPr id="11" name="TextBox 10"/>
          <p:cNvSpPr txBox="1"/>
          <p:nvPr/>
        </p:nvSpPr>
        <p:spPr>
          <a:xfrm>
            <a:off x="6477000" y="3971222"/>
            <a:ext cx="2133600" cy="523220"/>
          </a:xfrm>
          <a:prstGeom prst="rect">
            <a:avLst/>
          </a:prstGeom>
          <a:noFill/>
        </p:spPr>
        <p:txBody>
          <a:bodyPr wrap="square" rtlCol="0">
            <a:spAutoFit/>
          </a:bodyPr>
          <a:lstStyle/>
          <a:p>
            <a:pPr algn="ctr"/>
            <a:r>
              <a:rPr lang="en-US" sz="2800" b="1" dirty="0" smtClean="0">
                <a:solidFill>
                  <a:srgbClr val="FF0000"/>
                </a:solidFill>
              </a:rPr>
              <a:t>Full Moon</a:t>
            </a:r>
            <a:endParaRPr lang="en-US" sz="2800" b="1" dirty="0">
              <a:solidFill>
                <a:srgbClr val="FF0000"/>
              </a:solidFill>
            </a:endParaRPr>
          </a:p>
        </p:txBody>
      </p:sp>
      <p:cxnSp>
        <p:nvCxnSpPr>
          <p:cNvPr id="12" name="Straight Arrow Connector 11"/>
          <p:cNvCxnSpPr/>
          <p:nvPr/>
        </p:nvCxnSpPr>
        <p:spPr>
          <a:xfrm>
            <a:off x="5778795" y="1615735"/>
            <a:ext cx="0" cy="36546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778795" y="3352800"/>
            <a:ext cx="0" cy="381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19600" y="2057400"/>
            <a:ext cx="457200"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629400" y="2026407"/>
            <a:ext cx="457200"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798143"/>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27220"/>
            <a:ext cx="8382000" cy="4944979"/>
          </a:xfrm>
        </p:spPr>
        <p:txBody>
          <a:bodyPr>
            <a:normAutofit/>
          </a:bodyPr>
          <a:lstStyle/>
          <a:p>
            <a:r>
              <a:rPr lang="en-US" sz="3400" dirty="0" smtClean="0"/>
              <a:t>Neap tides occur in between spring tides, at the first and third quarters of the Moon when the Sun and Moon pull at right</a:t>
            </a:r>
            <a:r>
              <a:rPr lang="en-US" sz="3400" b="1" dirty="0" smtClean="0"/>
              <a:t> </a:t>
            </a:r>
            <a:r>
              <a:rPr lang="en-US" sz="3400" dirty="0" smtClean="0"/>
              <a:t>angles to each other. </a:t>
            </a:r>
          </a:p>
          <a:p>
            <a:endParaRPr lang="en-US" sz="3600" dirty="0" smtClean="0"/>
          </a:p>
          <a:p>
            <a:r>
              <a:rPr lang="en-US" sz="3400" dirty="0" smtClean="0"/>
              <a:t>Neap tides are not</a:t>
            </a:r>
            <a:r>
              <a:rPr lang="en-US" sz="3400" b="1" dirty="0" smtClean="0"/>
              <a:t> </a:t>
            </a:r>
            <a:br>
              <a:rPr lang="en-US" sz="3400" b="1" dirty="0" smtClean="0"/>
            </a:br>
            <a:r>
              <a:rPr lang="en-US" sz="3400" dirty="0" smtClean="0"/>
              <a:t>as high or low as </a:t>
            </a:r>
            <a:br>
              <a:rPr lang="en-US" sz="3400" dirty="0" smtClean="0"/>
            </a:br>
            <a:r>
              <a:rPr lang="en-US" sz="3400" dirty="0" smtClean="0"/>
              <a:t>normal tides.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52207"/>
            <a:ext cx="4114800" cy="2887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305773"/>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1000"/>
                                        <p:tgtEl>
                                          <p:spTgt spid="9218"/>
                                        </p:tgtEl>
                                      </p:cBhvr>
                                    </p:animEffect>
                                    <p:anim calcmode="lin" valueType="num">
                                      <p:cBhvr>
                                        <p:cTn id="20" dur="1000" fill="hold"/>
                                        <p:tgtEl>
                                          <p:spTgt spid="9218"/>
                                        </p:tgtEl>
                                        <p:attrNameLst>
                                          <p:attrName>ppt_x</p:attrName>
                                        </p:attrNameLst>
                                      </p:cBhvr>
                                      <p:tavLst>
                                        <p:tav tm="0">
                                          <p:val>
                                            <p:strVal val="#ppt_x"/>
                                          </p:val>
                                        </p:tav>
                                        <p:tav tm="100000">
                                          <p:val>
                                            <p:strVal val="#ppt_x"/>
                                          </p:val>
                                        </p:tav>
                                      </p:tavLst>
                                    </p:anim>
                                    <p:anim calcmode="lin" valueType="num">
                                      <p:cBhvr>
                                        <p:cTn id="21"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5486400"/>
            <a:ext cx="5943600" cy="1143000"/>
          </a:xfrm>
        </p:spPr>
        <p:txBody>
          <a:bodyPr>
            <a:noAutofit/>
          </a:bodyPr>
          <a:lstStyle/>
          <a:p>
            <a:pPr algn="ctr"/>
            <a:r>
              <a:rPr lang="en-US" sz="8800" b="1" dirty="0" smtClean="0">
                <a:latin typeface="+mn-lt"/>
              </a:rPr>
              <a:t>Neap Tides</a:t>
            </a:r>
            <a:endParaRPr lang="en-US" sz="8800" b="1" dirty="0">
              <a:latin typeface="+mn-lt"/>
            </a:endParaRPr>
          </a:p>
        </p:txBody>
      </p:sp>
      <p:pic>
        <p:nvPicPr>
          <p:cNvPr id="10242" name="Picture 2" descr="http://cf.ydcdn.net/1.0.1.31/images/main/neap%20t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09600"/>
            <a:ext cx="4726353" cy="4495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764116"/>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47558" y="2590800"/>
            <a:ext cx="6601283" cy="3810000"/>
          </a:xfrm>
          <a:prstGeom prst="rect">
            <a:avLst/>
          </a:prstGeom>
          <a:ln>
            <a:solidFill>
              <a:schemeClr val="tx1"/>
            </a:solidFill>
          </a:ln>
        </p:spPr>
      </p:pic>
      <p:sp>
        <p:nvSpPr>
          <p:cNvPr id="5" name="Rectangle 4"/>
          <p:cNvSpPr/>
          <p:nvPr/>
        </p:nvSpPr>
        <p:spPr>
          <a:xfrm>
            <a:off x="1334011" y="2552700"/>
            <a:ext cx="3314188" cy="3886200"/>
          </a:xfrm>
          <a:prstGeom prst="rect">
            <a:avLst/>
          </a:prstGeom>
          <a:noFill/>
          <a:ln w="920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2000" y="914400"/>
            <a:ext cx="7391400" cy="1446550"/>
          </a:xfrm>
          <a:prstGeom prst="rect">
            <a:avLst/>
          </a:prstGeom>
        </p:spPr>
        <p:txBody>
          <a:bodyPr wrap="square">
            <a:spAutoFit/>
          </a:bodyPr>
          <a:lstStyle/>
          <a:p>
            <a:pPr algn="ctr"/>
            <a:r>
              <a:rPr lang="en-US" sz="4400" dirty="0"/>
              <a:t>High tides are when the water reaches </a:t>
            </a:r>
            <a:r>
              <a:rPr lang="en-US" sz="4400" dirty="0" smtClean="0"/>
              <a:t>its </a:t>
            </a:r>
            <a:r>
              <a:rPr lang="en-US" sz="4400" dirty="0"/>
              <a:t>highest</a:t>
            </a:r>
            <a:r>
              <a:rPr lang="en-US" sz="4400" b="1" dirty="0"/>
              <a:t> </a:t>
            </a:r>
            <a:r>
              <a:rPr lang="en-US" sz="4400" dirty="0"/>
              <a:t>point. </a:t>
            </a:r>
          </a:p>
        </p:txBody>
      </p:sp>
    </p:spTree>
    <p:extLst>
      <p:ext uri="{BB962C8B-B14F-4D97-AF65-F5344CB8AC3E}">
        <p14:creationId xmlns:p14="http://schemas.microsoft.com/office/powerpoint/2010/main" val="1710202465"/>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981" y="184877"/>
            <a:ext cx="6960619" cy="4806141"/>
          </a:xfrm>
          <a:prstGeom prst="rect">
            <a:avLst/>
          </a:prstGeom>
          <a:noFill/>
          <a:ln>
            <a:noFill/>
          </a:ln>
        </p:spPr>
      </p:pic>
      <p:sp>
        <p:nvSpPr>
          <p:cNvPr id="2" name="Title 1"/>
          <p:cNvSpPr>
            <a:spLocks noGrp="1"/>
          </p:cNvSpPr>
          <p:nvPr>
            <p:ph type="title"/>
          </p:nvPr>
        </p:nvSpPr>
        <p:spPr>
          <a:xfrm>
            <a:off x="1219200" y="5486400"/>
            <a:ext cx="6934200" cy="1143000"/>
          </a:xfrm>
        </p:spPr>
        <p:txBody>
          <a:bodyPr>
            <a:noAutofit/>
          </a:bodyPr>
          <a:lstStyle/>
          <a:p>
            <a:pPr algn="ctr"/>
            <a:r>
              <a:rPr lang="en-US" sz="8800" b="1" dirty="0" smtClean="0">
                <a:latin typeface="+mn-lt"/>
              </a:rPr>
              <a:t>Neap Tide</a:t>
            </a:r>
            <a:endParaRPr lang="en-US" sz="8800" b="1" dirty="0">
              <a:latin typeface="+mn-lt"/>
            </a:endParaRPr>
          </a:p>
        </p:txBody>
      </p:sp>
      <p:sp>
        <p:nvSpPr>
          <p:cNvPr id="4" name="TextBox 3"/>
          <p:cNvSpPr txBox="1"/>
          <p:nvPr/>
        </p:nvSpPr>
        <p:spPr>
          <a:xfrm>
            <a:off x="3180907" y="2865491"/>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6" name="TextBox 5"/>
          <p:cNvSpPr txBox="1"/>
          <p:nvPr/>
        </p:nvSpPr>
        <p:spPr>
          <a:xfrm>
            <a:off x="7010400" y="2344496"/>
            <a:ext cx="2133600" cy="523220"/>
          </a:xfrm>
          <a:prstGeom prst="rect">
            <a:avLst/>
          </a:prstGeom>
          <a:noFill/>
        </p:spPr>
        <p:txBody>
          <a:bodyPr wrap="square" rtlCol="0">
            <a:spAutoFit/>
          </a:bodyPr>
          <a:lstStyle/>
          <a:p>
            <a:pPr algn="ctr"/>
            <a:r>
              <a:rPr lang="en-US" sz="2800" b="1" dirty="0" smtClean="0">
                <a:solidFill>
                  <a:srgbClr val="FF0000"/>
                </a:solidFill>
              </a:rPr>
              <a:t>Low Tide</a:t>
            </a:r>
            <a:endParaRPr lang="en-US" sz="2800" b="1" dirty="0">
              <a:solidFill>
                <a:srgbClr val="FF0000"/>
              </a:solidFill>
            </a:endParaRPr>
          </a:p>
        </p:txBody>
      </p:sp>
      <p:sp>
        <p:nvSpPr>
          <p:cNvPr id="7" name="TextBox 6"/>
          <p:cNvSpPr txBox="1"/>
          <p:nvPr/>
        </p:nvSpPr>
        <p:spPr>
          <a:xfrm>
            <a:off x="3772786" y="3962400"/>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8" name="TextBox 7"/>
          <p:cNvSpPr txBox="1"/>
          <p:nvPr/>
        </p:nvSpPr>
        <p:spPr>
          <a:xfrm>
            <a:off x="3582447" y="867848"/>
            <a:ext cx="2133600" cy="523220"/>
          </a:xfrm>
          <a:prstGeom prst="rect">
            <a:avLst/>
          </a:prstGeom>
          <a:noFill/>
        </p:spPr>
        <p:txBody>
          <a:bodyPr wrap="square" rtlCol="0">
            <a:spAutoFit/>
          </a:bodyPr>
          <a:lstStyle/>
          <a:p>
            <a:pPr algn="ctr"/>
            <a:r>
              <a:rPr lang="en-US" sz="2800" b="1" dirty="0" smtClean="0">
                <a:solidFill>
                  <a:srgbClr val="FF0000"/>
                </a:solidFill>
              </a:rPr>
              <a:t>High Tide</a:t>
            </a:r>
            <a:endParaRPr lang="en-US" sz="2800" b="1" dirty="0">
              <a:solidFill>
                <a:srgbClr val="FF0000"/>
              </a:solidFill>
            </a:endParaRPr>
          </a:p>
        </p:txBody>
      </p:sp>
      <p:sp>
        <p:nvSpPr>
          <p:cNvPr id="10" name="TextBox 9"/>
          <p:cNvSpPr txBox="1"/>
          <p:nvPr/>
        </p:nvSpPr>
        <p:spPr>
          <a:xfrm>
            <a:off x="6376876" y="4267200"/>
            <a:ext cx="2686493" cy="954107"/>
          </a:xfrm>
          <a:prstGeom prst="rect">
            <a:avLst/>
          </a:prstGeom>
          <a:noFill/>
        </p:spPr>
        <p:txBody>
          <a:bodyPr wrap="square" rtlCol="0">
            <a:spAutoFit/>
          </a:bodyPr>
          <a:lstStyle/>
          <a:p>
            <a:pPr algn="ctr"/>
            <a:r>
              <a:rPr lang="en-US" sz="2800" b="1" dirty="0" smtClean="0">
                <a:solidFill>
                  <a:srgbClr val="FF0000"/>
                </a:solidFill>
              </a:rPr>
              <a:t>First Quarter Moon</a:t>
            </a:r>
            <a:endParaRPr lang="en-US" sz="2800" b="1" dirty="0">
              <a:solidFill>
                <a:srgbClr val="FF0000"/>
              </a:solidFill>
            </a:endParaRPr>
          </a:p>
        </p:txBody>
      </p:sp>
      <p:sp>
        <p:nvSpPr>
          <p:cNvPr id="11" name="TextBox 10"/>
          <p:cNvSpPr txBox="1"/>
          <p:nvPr/>
        </p:nvSpPr>
        <p:spPr>
          <a:xfrm>
            <a:off x="6310423" y="175351"/>
            <a:ext cx="2819400" cy="954107"/>
          </a:xfrm>
          <a:prstGeom prst="rect">
            <a:avLst/>
          </a:prstGeom>
          <a:noFill/>
        </p:spPr>
        <p:txBody>
          <a:bodyPr wrap="square" rtlCol="0">
            <a:spAutoFit/>
          </a:bodyPr>
          <a:lstStyle/>
          <a:p>
            <a:pPr algn="ctr"/>
            <a:r>
              <a:rPr lang="en-US" sz="2800" b="1" dirty="0" smtClean="0">
                <a:solidFill>
                  <a:srgbClr val="FF0000"/>
                </a:solidFill>
              </a:rPr>
              <a:t>Third Quarter Moon</a:t>
            </a:r>
            <a:endParaRPr lang="en-US" sz="2800" b="1" dirty="0">
              <a:solidFill>
                <a:srgbClr val="FF0000"/>
              </a:solidFill>
            </a:endParaRPr>
          </a:p>
        </p:txBody>
      </p:sp>
      <p:cxnSp>
        <p:nvCxnSpPr>
          <p:cNvPr id="12" name="Straight Arrow Connector 11"/>
          <p:cNvCxnSpPr/>
          <p:nvPr/>
        </p:nvCxnSpPr>
        <p:spPr>
          <a:xfrm flipV="1">
            <a:off x="4867134" y="2695767"/>
            <a:ext cx="370529" cy="16972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896100" y="2587948"/>
            <a:ext cx="3810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237663" y="1391068"/>
            <a:ext cx="705937" cy="42517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486400" y="3505200"/>
            <a:ext cx="595423" cy="457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15772"/>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56167" y="609600"/>
            <a:ext cx="7086600" cy="5730023"/>
          </a:xfrm>
          <a:prstGeom prst="rect">
            <a:avLst/>
          </a:prstGeom>
          <a:ln w="12700">
            <a:solidFill>
              <a:schemeClr val="tx1"/>
            </a:solidFill>
          </a:ln>
        </p:spPr>
      </p:pic>
    </p:spTree>
    <p:extLst>
      <p:ext uri="{BB962C8B-B14F-4D97-AF65-F5344CB8AC3E}">
        <p14:creationId xmlns:p14="http://schemas.microsoft.com/office/powerpoint/2010/main" val="3378190806"/>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i650.photobucket.com/albums/uu229/morganplant/Moon_Phases_and_Tide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
            <a:ext cx="4800600" cy="349134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76200" y="5562600"/>
            <a:ext cx="8915400" cy="11430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6000" b="1" dirty="0" smtClean="0">
                <a:latin typeface="+mn-lt"/>
              </a:rPr>
              <a:t>Spring and Neap Tides</a:t>
            </a:r>
            <a:endParaRPr lang="en-US" sz="6000" b="1" dirty="0">
              <a:latin typeface="+mn-lt"/>
            </a:endParaRPr>
          </a:p>
        </p:txBody>
      </p:sp>
      <p:sp>
        <p:nvSpPr>
          <p:cNvPr id="2" name="Rectangle 1"/>
          <p:cNvSpPr/>
          <p:nvPr/>
        </p:nvSpPr>
        <p:spPr>
          <a:xfrm>
            <a:off x="533400" y="4114800"/>
            <a:ext cx="8001000" cy="1200329"/>
          </a:xfrm>
          <a:prstGeom prst="rect">
            <a:avLst/>
          </a:prstGeom>
        </p:spPr>
        <p:txBody>
          <a:bodyPr wrap="square">
            <a:spAutoFit/>
          </a:bodyPr>
          <a:lstStyle/>
          <a:p>
            <a:pPr algn="ctr"/>
            <a:r>
              <a:rPr lang="en-US" sz="3600" u="sng" dirty="0">
                <a:hlinkClick r:id="rId4"/>
              </a:rPr>
              <a:t>http://ww2.valdosta.edu/~cbarnbau/astro_demos/tides/neap_sp.html</a:t>
            </a:r>
            <a:endParaRPr lang="en-US" sz="3600" dirty="0"/>
          </a:p>
        </p:txBody>
      </p:sp>
    </p:spTree>
    <p:extLst>
      <p:ext uri="{BB962C8B-B14F-4D97-AF65-F5344CB8AC3E}">
        <p14:creationId xmlns:p14="http://schemas.microsoft.com/office/powerpoint/2010/main" val="3590187221"/>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pPr algn="ctr"/>
            <a:r>
              <a:rPr lang="en-US" sz="6000" b="1" dirty="0" smtClean="0">
                <a:hlinkClick r:id="rId3"/>
              </a:rPr>
              <a:t>Study Jams Video</a:t>
            </a:r>
            <a:endParaRPr lang="en-US" sz="6000" b="1" dirty="0"/>
          </a:p>
        </p:txBody>
      </p:sp>
      <p:pic>
        <p:nvPicPr>
          <p:cNvPr id="4" name="Picture 3" descr="Screen Shot 2012-01-02 at 11.00.31 AM.png">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12987" t="13091" r="12333" b="18792"/>
          <a:stretch/>
        </p:blipFill>
        <p:spPr>
          <a:xfrm>
            <a:off x="1066800" y="2286000"/>
            <a:ext cx="7239000" cy="4126891"/>
          </a:xfrm>
          <a:prstGeom prst="rect">
            <a:avLst/>
          </a:prstGeom>
        </p:spPr>
      </p:pic>
    </p:spTree>
    <p:extLst>
      <p:ext uri="{BB962C8B-B14F-4D97-AF65-F5344CB8AC3E}">
        <p14:creationId xmlns:p14="http://schemas.microsoft.com/office/powerpoint/2010/main" val="2008289366"/>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47558" y="2590800"/>
            <a:ext cx="6601283" cy="3810000"/>
          </a:xfrm>
          <a:prstGeom prst="rect">
            <a:avLst/>
          </a:prstGeom>
          <a:ln>
            <a:solidFill>
              <a:schemeClr val="tx1"/>
            </a:solidFill>
          </a:ln>
        </p:spPr>
      </p:pic>
      <p:sp>
        <p:nvSpPr>
          <p:cNvPr id="5" name="Rectangle 4"/>
          <p:cNvSpPr/>
          <p:nvPr/>
        </p:nvSpPr>
        <p:spPr>
          <a:xfrm>
            <a:off x="4648199" y="2538307"/>
            <a:ext cx="3314188" cy="3886200"/>
          </a:xfrm>
          <a:prstGeom prst="rect">
            <a:avLst/>
          </a:prstGeom>
          <a:noFill/>
          <a:ln w="920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762000" y="914400"/>
            <a:ext cx="7391400" cy="1446550"/>
          </a:xfrm>
          <a:prstGeom prst="rect">
            <a:avLst/>
          </a:prstGeom>
        </p:spPr>
        <p:txBody>
          <a:bodyPr wrap="square">
            <a:spAutoFit/>
          </a:bodyPr>
          <a:lstStyle/>
          <a:p>
            <a:pPr algn="ctr"/>
            <a:r>
              <a:rPr lang="en-US" sz="4400" dirty="0" smtClean="0">
                <a:solidFill>
                  <a:prstClr val="black"/>
                </a:solidFill>
              </a:rPr>
              <a:t>Low </a:t>
            </a:r>
            <a:r>
              <a:rPr lang="en-US" sz="4400" dirty="0">
                <a:solidFill>
                  <a:prstClr val="black"/>
                </a:solidFill>
              </a:rPr>
              <a:t>tides are when the water reaches </a:t>
            </a:r>
            <a:r>
              <a:rPr lang="en-US" sz="4400" dirty="0" smtClean="0">
                <a:solidFill>
                  <a:prstClr val="black"/>
                </a:solidFill>
              </a:rPr>
              <a:t>its lowest</a:t>
            </a:r>
            <a:r>
              <a:rPr lang="en-US" sz="4400" b="1" dirty="0" smtClean="0">
                <a:solidFill>
                  <a:prstClr val="black"/>
                </a:solidFill>
              </a:rPr>
              <a:t> </a:t>
            </a:r>
            <a:r>
              <a:rPr lang="en-US" sz="4400" dirty="0">
                <a:solidFill>
                  <a:prstClr val="black"/>
                </a:solidFill>
              </a:rPr>
              <a:t>point. </a:t>
            </a:r>
          </a:p>
        </p:txBody>
      </p:sp>
    </p:spTree>
    <p:extLst>
      <p:ext uri="{BB962C8B-B14F-4D97-AF65-F5344CB8AC3E}">
        <p14:creationId xmlns:p14="http://schemas.microsoft.com/office/powerpoint/2010/main" val="1696811962"/>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descr="Animation of tide curren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062057"/>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057400"/>
            <a:ext cx="5562600" cy="1905000"/>
          </a:xfrm>
        </p:spPr>
        <p:txBody>
          <a:bodyPr>
            <a:noAutofit/>
          </a:bodyPr>
          <a:lstStyle/>
          <a:p>
            <a:pPr algn="ctr"/>
            <a:r>
              <a:rPr lang="en-US" sz="7000" b="1" dirty="0" smtClean="0">
                <a:effectLst>
                  <a:outerShdw blurRad="38100" dist="38100" dir="2700000" algn="tl">
                    <a:srgbClr val="000000">
                      <a:alpha val="43137"/>
                    </a:srgbClr>
                  </a:outerShdw>
                </a:effectLst>
              </a:rPr>
              <a:t>What </a:t>
            </a:r>
            <a:br>
              <a:rPr lang="en-US" sz="7000" b="1" dirty="0" smtClean="0">
                <a:effectLst>
                  <a:outerShdw blurRad="38100" dist="38100" dir="2700000" algn="tl">
                    <a:srgbClr val="000000">
                      <a:alpha val="43137"/>
                    </a:srgbClr>
                  </a:outerShdw>
                </a:effectLst>
              </a:rPr>
            </a:br>
            <a:r>
              <a:rPr lang="en-US" sz="7000" b="1" dirty="0" smtClean="0">
                <a:effectLst>
                  <a:outerShdw blurRad="38100" dist="38100" dir="2700000" algn="tl">
                    <a:srgbClr val="000000">
                      <a:alpha val="43137"/>
                    </a:srgbClr>
                  </a:outerShdw>
                </a:effectLst>
              </a:rPr>
              <a:t>Causes Tides?</a:t>
            </a:r>
            <a:endParaRPr lang="en-US" sz="7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4114800"/>
            <a:ext cx="8763000" cy="2438400"/>
          </a:xfrm>
        </p:spPr>
        <p:txBody>
          <a:bodyPr>
            <a:noAutofit/>
          </a:bodyPr>
          <a:lstStyle/>
          <a:p>
            <a:pPr marL="0" indent="0" algn="ctr">
              <a:buNone/>
            </a:pPr>
            <a:r>
              <a:rPr lang="en-US" sz="4000" dirty="0" smtClean="0"/>
              <a:t>The </a:t>
            </a:r>
            <a:r>
              <a:rPr lang="en-US" sz="4000" dirty="0"/>
              <a:t>gravitational pull from the Moon, and the rotation of the Earth on its axis, cause the ocean and sea water to bulge, producing the tides</a:t>
            </a:r>
            <a:r>
              <a:rPr lang="en-US" sz="4000" dirty="0" smtClean="0"/>
              <a:t>.</a:t>
            </a:r>
            <a:endParaRPr lang="en-US" sz="4000" dirty="0"/>
          </a:p>
        </p:txBody>
      </p:sp>
      <p:pic>
        <p:nvPicPr>
          <p:cNvPr id="2050" name="Picture 2" descr="http://www.jupiteroutdoorcenter.com/wp-content/uploads/2012/03/tides-graphic-without-text.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50" b="96750" l="1042" r="97917">
                        <a14:foregroundMark x1="53125" y1="24000" x2="53125" y2="24000"/>
                        <a14:foregroundMark x1="67361" y1="11750" x2="67361" y2="11750"/>
                        <a14:foregroundMark x1="52083" y1="20250" x2="52083" y2="20250"/>
                        <a14:foregroundMark x1="59201" y1="20750" x2="59201" y2="20750"/>
                        <a14:foregroundMark x1="63194" y1="9250" x2="63194" y2="9250"/>
                        <a14:foregroundMark x1="59722" y1="16250" x2="59722" y2="16250"/>
                        <a14:foregroundMark x1="43229" y1="17500" x2="43229" y2="17500"/>
                        <a14:foregroundMark x1="51736" y1="16500" x2="51736" y2="16500"/>
                        <a14:foregroundMark x1="68403" y1="11750" x2="68403" y2="11750"/>
                        <a14:foregroundMark x1="66319" y1="13500" x2="66319" y2="13500"/>
                        <a14:foregroundMark x1="62326" y1="10500" x2="62326" y2="10500"/>
                        <a14:foregroundMark x1="52604" y1="14500" x2="52604" y2="14500"/>
                      </a14:backgroundRemoval>
                    </a14:imgEffect>
                  </a14:imgLayer>
                </a14:imgProps>
              </a:ext>
              <a:ext uri="{28A0092B-C50C-407E-A947-70E740481C1C}">
                <a14:useLocalDpi xmlns:a14="http://schemas.microsoft.com/office/drawing/2010/main" val="0"/>
              </a:ext>
            </a:extLst>
          </a:blip>
          <a:srcRect/>
          <a:stretch>
            <a:fillRect/>
          </a:stretch>
        </p:blipFill>
        <p:spPr bwMode="auto">
          <a:xfrm>
            <a:off x="-76200" y="762000"/>
            <a:ext cx="50292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077673"/>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16" presetClass="entr" presetSubtype="37"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outVertical)">
                                      <p:cBhvr>
                                        <p:cTn id="1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304" y="916169"/>
            <a:ext cx="8458200" cy="2895600"/>
          </a:xfrm>
        </p:spPr>
        <p:txBody>
          <a:bodyPr>
            <a:noAutofit/>
          </a:bodyPr>
          <a:lstStyle/>
          <a:p>
            <a:pPr marL="0" indent="0" algn="ctr">
              <a:buNone/>
            </a:pPr>
            <a:r>
              <a:rPr lang="en-US" sz="4400" dirty="0" smtClean="0"/>
              <a:t>Since the Moon is close to the Earth, it has a strong gravitational pull on it (closer objects have a stronger gravitational pull).</a:t>
            </a:r>
          </a:p>
        </p:txBody>
      </p:sp>
      <p:pic>
        <p:nvPicPr>
          <p:cNvPr id="4" name="Picture 3"/>
          <p:cNvPicPr>
            <a:picLocks noChangeAspect="1"/>
          </p:cNvPicPr>
          <p:nvPr/>
        </p:nvPicPr>
        <p:blipFill>
          <a:blip r:embed="rId3"/>
          <a:stretch>
            <a:fillRect/>
          </a:stretch>
        </p:blipFill>
        <p:spPr>
          <a:xfrm>
            <a:off x="1981200" y="3962398"/>
            <a:ext cx="5181600" cy="2579487"/>
          </a:xfrm>
          <a:prstGeom prst="rect">
            <a:avLst/>
          </a:prstGeom>
        </p:spPr>
      </p:pic>
    </p:spTree>
    <p:extLst>
      <p:ext uri="{BB962C8B-B14F-4D97-AF65-F5344CB8AC3E}">
        <p14:creationId xmlns:p14="http://schemas.microsoft.com/office/powerpoint/2010/main" val="3534388113"/>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34400" cy="2895600"/>
          </a:xfrm>
        </p:spPr>
        <p:txBody>
          <a:bodyPr>
            <a:normAutofit fontScale="92500" lnSpcReduction="10000"/>
          </a:bodyPr>
          <a:lstStyle/>
          <a:p>
            <a:r>
              <a:rPr lang="en-US" sz="3600" dirty="0" smtClean="0"/>
              <a:t>The Moon pulls on the water on the side nearest to it more strongly than it pulls on the center</a:t>
            </a:r>
            <a:r>
              <a:rPr lang="en-US" sz="3600" b="1" dirty="0" smtClean="0"/>
              <a:t> </a:t>
            </a:r>
            <a:r>
              <a:rPr lang="en-US" sz="3600" dirty="0" smtClean="0"/>
              <a:t>of the Earth. </a:t>
            </a:r>
          </a:p>
          <a:p>
            <a:endParaRPr lang="en-US" sz="2200" dirty="0" smtClean="0"/>
          </a:p>
          <a:p>
            <a:r>
              <a:rPr lang="en-US" sz="3600" dirty="0" smtClean="0"/>
              <a:t>This pull creates a bulge of water on the side of Earth</a:t>
            </a:r>
            <a:r>
              <a:rPr lang="en-US" sz="3600" b="1" dirty="0" smtClean="0"/>
              <a:t> </a:t>
            </a:r>
            <a:r>
              <a:rPr lang="en-US" sz="3600" dirty="0" smtClean="0"/>
              <a:t>facing</a:t>
            </a:r>
            <a:r>
              <a:rPr lang="en-US" sz="3600" b="1" dirty="0" smtClean="0"/>
              <a:t> </a:t>
            </a:r>
            <a:r>
              <a:rPr lang="en-US" sz="3600" dirty="0" smtClean="0"/>
              <a:t>the the Moon.  </a:t>
            </a:r>
          </a:p>
          <a:p>
            <a:endParaRPr lang="en-US" dirty="0"/>
          </a:p>
        </p:txBody>
      </p:sp>
      <p:pic>
        <p:nvPicPr>
          <p:cNvPr id="9"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22" b="96255" l="0" r="99209">
                        <a14:foregroundMark x1="94304" y1="43446" x2="94304" y2="43446"/>
                      </a14:backgroundRemoval>
                    </a14:imgEffect>
                  </a14:imgLayer>
                </a14:imgProps>
              </a:ext>
              <a:ext uri="{28A0092B-C50C-407E-A947-70E740481C1C}">
                <a14:useLocalDpi xmlns:a14="http://schemas.microsoft.com/office/drawing/2010/main" val="0"/>
              </a:ext>
            </a:extLst>
          </a:blip>
          <a:srcRect/>
          <a:stretch>
            <a:fillRect/>
          </a:stretch>
        </p:blipFill>
        <p:spPr bwMode="auto">
          <a:xfrm>
            <a:off x="1447800" y="4191000"/>
            <a:ext cx="60198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558610"/>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100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4"/>
          <p:cNvGrpSpPr>
            <a:grpSpLocks/>
          </p:cNvGrpSpPr>
          <p:nvPr/>
        </p:nvGrpSpPr>
        <p:grpSpPr bwMode="auto">
          <a:xfrm>
            <a:off x="4228585" y="2375057"/>
            <a:ext cx="2133600" cy="1846263"/>
            <a:chOff x="2988" y="1547"/>
            <a:chExt cx="1344" cy="1163"/>
          </a:xfrm>
        </p:grpSpPr>
        <p:sp>
          <p:nvSpPr>
            <p:cNvPr id="10262" name="Oval 7"/>
            <p:cNvSpPr>
              <a:spLocks noChangeArrowheads="1"/>
            </p:cNvSpPr>
            <p:nvPr/>
          </p:nvSpPr>
          <p:spPr bwMode="auto">
            <a:xfrm>
              <a:off x="2988" y="1750"/>
              <a:ext cx="1344" cy="960"/>
            </a:xfrm>
            <a:prstGeom prst="ellipse">
              <a:avLst/>
            </a:prstGeom>
            <a:solidFill>
              <a:srgbClr val="800080">
                <a:alpha val="39999"/>
              </a:srgbClr>
            </a:solidFill>
            <a:ln w="9525">
              <a:solidFill>
                <a:schemeClr val="tx1"/>
              </a:solidFill>
              <a:round/>
              <a:headEnd/>
              <a:tailEnd/>
            </a:ln>
          </p:spPr>
          <p:txBody>
            <a:bodyPr wrap="none" anchor="ctr"/>
            <a:lstStyle/>
            <a:p>
              <a:endParaRPr lang="en-US">
                <a:solidFill>
                  <a:prstClr val="black"/>
                </a:solidFill>
              </a:endParaRPr>
            </a:p>
          </p:txBody>
        </p:sp>
        <p:sp>
          <p:nvSpPr>
            <p:cNvPr id="10263" name="Text Box 23"/>
            <p:cNvSpPr txBox="1">
              <a:spLocks noChangeArrowheads="1"/>
            </p:cNvSpPr>
            <p:nvPr/>
          </p:nvSpPr>
          <p:spPr bwMode="auto">
            <a:xfrm>
              <a:off x="3117" y="1547"/>
              <a:ext cx="12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dirty="0">
                  <a:solidFill>
                    <a:prstClr val="black"/>
                  </a:solidFill>
                </a:rPr>
                <a:t>“</a:t>
              </a:r>
              <a:r>
                <a:rPr lang="en-US" dirty="0" smtClean="0">
                  <a:solidFill>
                    <a:prstClr val="black"/>
                  </a:solidFill>
                </a:rPr>
                <a:t>Bulge” of </a:t>
              </a:r>
              <a:r>
                <a:rPr lang="en-US" dirty="0">
                  <a:solidFill>
                    <a:prstClr val="black"/>
                  </a:solidFill>
                </a:rPr>
                <a:t>Earth</a:t>
              </a:r>
            </a:p>
          </p:txBody>
        </p:sp>
      </p:grpSp>
      <p:grpSp>
        <p:nvGrpSpPr>
          <p:cNvPr id="3" name="Group 18"/>
          <p:cNvGrpSpPr>
            <a:grpSpLocks/>
          </p:cNvGrpSpPr>
          <p:nvPr/>
        </p:nvGrpSpPr>
        <p:grpSpPr bwMode="auto">
          <a:xfrm>
            <a:off x="724972" y="2328855"/>
            <a:ext cx="7467600" cy="2362200"/>
            <a:chOff x="768" y="2592"/>
            <a:chExt cx="4704" cy="1488"/>
          </a:xfrm>
        </p:grpSpPr>
        <p:grpSp>
          <p:nvGrpSpPr>
            <p:cNvPr id="10251" name="Group 17"/>
            <p:cNvGrpSpPr>
              <a:grpSpLocks/>
            </p:cNvGrpSpPr>
            <p:nvPr/>
          </p:nvGrpSpPr>
          <p:grpSpPr bwMode="auto">
            <a:xfrm>
              <a:off x="768" y="2592"/>
              <a:ext cx="4704" cy="1488"/>
              <a:chOff x="768" y="2592"/>
              <a:chExt cx="4704" cy="1488"/>
            </a:xfrm>
          </p:grpSpPr>
          <p:sp>
            <p:nvSpPr>
              <p:cNvPr id="10254" name="Oval 6"/>
              <p:cNvSpPr>
                <a:spLocks noChangeArrowheads="1"/>
              </p:cNvSpPr>
              <p:nvPr/>
            </p:nvSpPr>
            <p:spPr bwMode="auto">
              <a:xfrm>
                <a:off x="4656" y="3216"/>
                <a:ext cx="192" cy="192"/>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grpSp>
            <p:nvGrpSpPr>
              <p:cNvPr id="10255" name="Group 9"/>
              <p:cNvGrpSpPr>
                <a:grpSpLocks/>
              </p:cNvGrpSpPr>
              <p:nvPr/>
            </p:nvGrpSpPr>
            <p:grpSpPr bwMode="auto">
              <a:xfrm>
                <a:off x="3102" y="2772"/>
                <a:ext cx="1080" cy="1080"/>
                <a:chOff x="3102" y="2772"/>
                <a:chExt cx="1080" cy="1080"/>
              </a:xfrm>
            </p:grpSpPr>
            <p:pic>
              <p:nvPicPr>
                <p:cNvPr id="10260" name="Picture 4" descr="MCj043162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 y="2772"/>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1" name="Oval 8"/>
                <p:cNvSpPr>
                  <a:spLocks noChangeArrowheads="1"/>
                </p:cNvSpPr>
                <p:nvPr/>
              </p:nvSpPr>
              <p:spPr bwMode="auto">
                <a:xfrm>
                  <a:off x="3173" y="2827"/>
                  <a:ext cx="960" cy="96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prstClr val="black"/>
                    </a:solidFill>
                  </a:endParaRPr>
                </a:p>
              </p:txBody>
            </p:sp>
          </p:grpSp>
          <p:sp>
            <p:nvSpPr>
              <p:cNvPr id="10256" name="Oval 10"/>
              <p:cNvSpPr>
                <a:spLocks noChangeArrowheads="1"/>
              </p:cNvSpPr>
              <p:nvPr/>
            </p:nvSpPr>
            <p:spPr bwMode="auto">
              <a:xfrm>
                <a:off x="768" y="2592"/>
                <a:ext cx="1488" cy="1488"/>
              </a:xfrm>
              <a:prstGeom prst="ellipse">
                <a:avLst/>
              </a:prstGeom>
              <a:gradFill rotWithShape="1">
                <a:gsLst>
                  <a:gs pos="0">
                    <a:srgbClr val="FFCC00">
                      <a:alpha val="32999"/>
                    </a:srgbClr>
                  </a:gs>
                  <a:gs pos="100000">
                    <a:srgbClr val="FF9900">
                      <a:alpha val="79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0257" name="Text Box 11"/>
              <p:cNvSpPr txBox="1">
                <a:spLocks noChangeArrowheads="1"/>
              </p:cNvSpPr>
              <p:nvPr/>
            </p:nvSpPr>
            <p:spPr bwMode="auto">
              <a:xfrm>
                <a:off x="1296" y="3158"/>
                <a:ext cx="4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a:solidFill>
                      <a:prstClr val="black"/>
                    </a:solidFill>
                  </a:rPr>
                  <a:t>Sun</a:t>
                </a:r>
              </a:p>
            </p:txBody>
          </p:sp>
          <p:sp>
            <p:nvSpPr>
              <p:cNvPr id="10258" name="Text Box 12"/>
              <p:cNvSpPr txBox="1">
                <a:spLocks noChangeArrowheads="1"/>
              </p:cNvSpPr>
              <p:nvPr/>
            </p:nvSpPr>
            <p:spPr bwMode="auto">
              <a:xfrm>
                <a:off x="3384" y="3138"/>
                <a:ext cx="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dirty="0">
                    <a:solidFill>
                      <a:schemeClr val="bg1"/>
                    </a:solidFill>
                    <a:effectLst>
                      <a:outerShdw blurRad="38100" dist="38100" dir="2700000" algn="tl">
                        <a:srgbClr val="000000">
                          <a:alpha val="43137"/>
                        </a:srgbClr>
                      </a:outerShdw>
                    </a:effectLst>
                  </a:rPr>
                  <a:t>Earth</a:t>
                </a:r>
              </a:p>
            </p:txBody>
          </p:sp>
          <p:sp>
            <p:nvSpPr>
              <p:cNvPr id="10259" name="Text Box 13"/>
              <p:cNvSpPr txBox="1">
                <a:spLocks noChangeArrowheads="1"/>
              </p:cNvSpPr>
              <p:nvPr/>
            </p:nvSpPr>
            <p:spPr bwMode="auto">
              <a:xfrm>
                <a:off x="4896" y="3216"/>
                <a:ext cx="5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000">
                    <a:solidFill>
                      <a:prstClr val="black"/>
                    </a:solidFill>
                  </a:rPr>
                  <a:t>Moon</a:t>
                </a:r>
              </a:p>
            </p:txBody>
          </p:sp>
        </p:grpSp>
        <p:sp>
          <p:nvSpPr>
            <p:cNvPr id="10252" name="Line 15"/>
            <p:cNvSpPr>
              <a:spLocks noChangeShapeType="1"/>
            </p:cNvSpPr>
            <p:nvPr/>
          </p:nvSpPr>
          <p:spPr bwMode="auto">
            <a:xfrm>
              <a:off x="2256" y="3312"/>
              <a:ext cx="1056"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53" name="Line 16"/>
            <p:cNvSpPr>
              <a:spLocks noChangeShapeType="1"/>
            </p:cNvSpPr>
            <p:nvPr/>
          </p:nvSpPr>
          <p:spPr bwMode="auto">
            <a:xfrm>
              <a:off x="4272" y="3312"/>
              <a:ext cx="384"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6" name="Group 22"/>
          <p:cNvGrpSpPr>
            <a:grpSpLocks/>
          </p:cNvGrpSpPr>
          <p:nvPr/>
        </p:nvGrpSpPr>
        <p:grpSpPr bwMode="auto">
          <a:xfrm>
            <a:off x="3925372" y="1645881"/>
            <a:ext cx="2903538" cy="1604964"/>
            <a:chOff x="2662" y="2193"/>
            <a:chExt cx="1829" cy="1011"/>
          </a:xfrm>
        </p:grpSpPr>
        <p:sp>
          <p:nvSpPr>
            <p:cNvPr id="10248" name="Text Box 19"/>
            <p:cNvSpPr txBox="1">
              <a:spLocks noChangeArrowheads="1"/>
            </p:cNvSpPr>
            <p:nvPr/>
          </p:nvSpPr>
          <p:spPr bwMode="auto">
            <a:xfrm>
              <a:off x="2697" y="2193"/>
              <a:ext cx="17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sz="2400" b="1" dirty="0">
                  <a:solidFill>
                    <a:prstClr val="black"/>
                  </a:solidFill>
                </a:rPr>
                <a:t>Gravitational pull</a:t>
              </a:r>
            </a:p>
          </p:txBody>
        </p:sp>
        <p:sp>
          <p:nvSpPr>
            <p:cNvPr id="10249" name="Line 20"/>
            <p:cNvSpPr>
              <a:spLocks noChangeShapeType="1"/>
            </p:cNvSpPr>
            <p:nvPr/>
          </p:nvSpPr>
          <p:spPr bwMode="auto">
            <a:xfrm flipH="1">
              <a:off x="2662" y="2484"/>
              <a:ext cx="338" cy="720"/>
            </a:xfrm>
            <a:prstGeom prst="line">
              <a:avLst/>
            </a:prstGeom>
            <a:noFill/>
            <a:ln w="666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50" name="Line 21"/>
            <p:cNvSpPr>
              <a:spLocks noChangeShapeType="1"/>
            </p:cNvSpPr>
            <p:nvPr/>
          </p:nvSpPr>
          <p:spPr bwMode="auto">
            <a:xfrm>
              <a:off x="4143" y="2484"/>
              <a:ext cx="348" cy="693"/>
            </a:xfrm>
            <a:prstGeom prst="line">
              <a:avLst/>
            </a:prstGeom>
            <a:noFill/>
            <a:ln w="666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
        <p:nvSpPr>
          <p:cNvPr id="10247" name="Slide Number Placeholder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54086D5C-B637-4317-A5FA-11D9E23DD4EB}" type="slidenum">
              <a:rPr lang="en-US" smtClean="0">
                <a:solidFill>
                  <a:prstClr val="white"/>
                </a:solidFill>
              </a:rPr>
              <a:pPr/>
              <a:t>8</a:t>
            </a:fld>
            <a:endParaRPr lang="en-US" smtClean="0">
              <a:solidFill>
                <a:prstClr val="white"/>
              </a:solidFill>
            </a:endParaRPr>
          </a:p>
        </p:txBody>
      </p:sp>
    </p:spTree>
    <p:extLst>
      <p:ext uri="{BB962C8B-B14F-4D97-AF65-F5344CB8AC3E}">
        <p14:creationId xmlns:p14="http://schemas.microsoft.com/office/powerpoint/2010/main" val="4105853079"/>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1"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26" presetClass="emph" presetSubtype="0" fill="hold" nodeType="withEffect">
                                  <p:stCondLst>
                                    <p:cond delay="0"/>
                                  </p:stCondLst>
                                  <p:childTnLst>
                                    <p:animEffect transition="out" filter="fade">
                                      <p:cBhvr>
                                        <p:cTn id="19" dur="1000" tmFilter="0, 0; .2, .5; .8, .5; 1, 0"/>
                                        <p:tgtEl>
                                          <p:spTgt spid="2"/>
                                        </p:tgtEl>
                                      </p:cBhvr>
                                    </p:animEffect>
                                    <p:animScale>
                                      <p:cBhvr>
                                        <p:cTn id="20"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26781" cy="3276600"/>
          </a:xfrm>
        </p:spPr>
        <p:txBody>
          <a:bodyPr>
            <a:normAutofit fontScale="92500" lnSpcReduction="10000"/>
          </a:bodyPr>
          <a:lstStyle/>
          <a:p>
            <a:r>
              <a:rPr lang="en-US" sz="3600" dirty="0" smtClean="0"/>
              <a:t>The water on the side of Earth facing away from the Moon has a less strong pull. </a:t>
            </a:r>
          </a:p>
          <a:p>
            <a:endParaRPr lang="en-US" sz="1900" dirty="0" smtClean="0"/>
          </a:p>
          <a:p>
            <a:r>
              <a:rPr lang="en-US" sz="3600" dirty="0" smtClean="0"/>
              <a:t>As </a:t>
            </a:r>
            <a:r>
              <a:rPr lang="en-US" sz="3600" dirty="0"/>
              <a:t>Earth rotates, </a:t>
            </a:r>
            <a:r>
              <a:rPr lang="en-US" sz="3600" dirty="0" smtClean="0"/>
              <a:t>different </a:t>
            </a:r>
            <a:r>
              <a:rPr lang="en-US" sz="3600" dirty="0"/>
              <a:t>places </a:t>
            </a:r>
            <a:r>
              <a:rPr lang="en-US" sz="3600" dirty="0" smtClean="0"/>
              <a:t>on the planet’s surface pass through </a:t>
            </a:r>
            <a:r>
              <a:rPr lang="en-US" sz="3600" dirty="0"/>
              <a:t>the </a:t>
            </a:r>
            <a:r>
              <a:rPr lang="en-US" sz="3600" dirty="0" smtClean="0"/>
              <a:t>areas of the tidal </a:t>
            </a:r>
            <a:r>
              <a:rPr lang="en-US" sz="3600" dirty="0"/>
              <a:t>bulges </a:t>
            </a:r>
            <a:r>
              <a:rPr lang="en-US" sz="3600" dirty="0" smtClean="0"/>
              <a:t>and have the change in water levels.                                  </a:t>
            </a:r>
            <a:endParaRPr lang="en-US" sz="3600" dirty="0"/>
          </a:p>
          <a:p>
            <a:endParaRPr lang="en-US" dirty="0"/>
          </a:p>
        </p:txBody>
      </p:sp>
      <p:sp>
        <p:nvSpPr>
          <p:cNvPr id="8" name="TextBox 7"/>
          <p:cNvSpPr txBox="1"/>
          <p:nvPr/>
        </p:nvSpPr>
        <p:spPr>
          <a:xfrm>
            <a:off x="4800600" y="3505200"/>
            <a:ext cx="45719" cy="369332"/>
          </a:xfrm>
          <a:prstGeom prst="rect">
            <a:avLst/>
          </a:prstGeom>
          <a:noFill/>
        </p:spPr>
        <p:txBody>
          <a:bodyPr wrap="square" rtlCol="0">
            <a:spAutoFit/>
          </a:bodyPr>
          <a:lstStyle/>
          <a:p>
            <a:endParaRPr lang="en-US" dirty="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22" b="96255" l="0" r="99209">
                        <a14:foregroundMark x1="94304" y1="43446" x2="94304" y2="43446"/>
                      </a14:backgroundRemoval>
                    </a14:imgEffect>
                  </a14:imgLayer>
                </a14:imgProps>
              </a:ext>
              <a:ext uri="{28A0092B-C50C-407E-A947-70E740481C1C}">
                <a14:useLocalDpi xmlns:a14="http://schemas.microsoft.com/office/drawing/2010/main" val="0"/>
              </a:ext>
            </a:extLst>
          </a:blip>
          <a:srcRect/>
          <a:stretch>
            <a:fillRect/>
          </a:stretch>
        </p:blipFill>
        <p:spPr bwMode="auto">
          <a:xfrm>
            <a:off x="1676400" y="4206949"/>
            <a:ext cx="60198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25919"/>
      </p:ext>
    </p:extLst>
  </p:cSld>
  <p:clrMapOvr>
    <a:masterClrMapping/>
  </p:clrMapOvr>
  <mc:AlternateContent xmlns:mc="http://schemas.openxmlformats.org/markup-compatibility/2006">
    <mc:Choice xmlns:p14="http://schemas.microsoft.com/office/powerpoint/2010/main" Requires="p14">
      <p:transition spd="slow" p14:dur="2500" advTm="30000">
        <p:blinds dir="vert"/>
      </p:transition>
    </mc:Choice>
    <mc:Fallback>
      <p:transition spd="slow" advTm="3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ayout>
  <Type>MultipleChoice</Type>
  <ChoicesCount>3</ChoicesCount>
  <Orientation>Left</Orientation>
</Layout>
</file>

<file path=customXml/item2.xml><?xml version="1.0" encoding="utf-8"?>
<Layout>
  <Type>MultipleChoice</Type>
  <ChoicesCount>3</ChoicesCount>
  <Orientation>Left</Orientation>
</Layout>
</file>

<file path=customXml/item3.xml><?xml version="1.0" encoding="utf-8"?>
<Layout>
  <Type>MultipleChoice</Type>
  <ChoicesCount>3</ChoicesCount>
  <Orientation>Left</Orientation>
</Layout>
</file>

<file path=customXml/item4.xml><?xml version="1.0" encoding="utf-8"?>
<Layout>
  <Type>MultipleChoice</Type>
  <ChoicesCount>3</ChoicesCount>
  <Orientation>Left</Orientation>
</Layout>
</file>

<file path=customXml/itemProps1.xml><?xml version="1.0" encoding="utf-8"?>
<ds:datastoreItem xmlns:ds="http://schemas.openxmlformats.org/officeDocument/2006/customXml" ds:itemID="{A739288E-5D94-40C5-96BA-9A7ABBAF117F}">
  <ds:schemaRefs/>
</ds:datastoreItem>
</file>

<file path=customXml/itemProps2.xml><?xml version="1.0" encoding="utf-8"?>
<ds:datastoreItem xmlns:ds="http://schemas.openxmlformats.org/officeDocument/2006/customXml" ds:itemID="{21ECE1C2-B7CD-4F2D-845B-D1B9749CB881}">
  <ds:schemaRefs/>
</ds:datastoreItem>
</file>

<file path=customXml/itemProps3.xml><?xml version="1.0" encoding="utf-8"?>
<ds:datastoreItem xmlns:ds="http://schemas.openxmlformats.org/officeDocument/2006/customXml" ds:itemID="{A5258025-3E8F-4187-AC0F-24C74CF1A1B2}">
  <ds:schemaRefs/>
</ds:datastoreItem>
</file>

<file path=customXml/itemProps4.xml><?xml version="1.0" encoding="utf-8"?>
<ds:datastoreItem xmlns:ds="http://schemas.openxmlformats.org/officeDocument/2006/customXml" ds:itemID="{36BA7CFB-2E7A-473E-96A3-34B836DB1DCD}">
  <ds:schemaRefs/>
</ds:datastoreItem>
</file>

<file path=docProps/app.xml><?xml version="1.0" encoding="utf-8"?>
<Properties xmlns="http://schemas.openxmlformats.org/officeDocument/2006/extended-properties" xmlns:vt="http://schemas.openxmlformats.org/officeDocument/2006/docPropsVTypes">
  <Template>Flow</Template>
  <TotalTime>1461</TotalTime>
  <Words>1526</Words>
  <Application>Microsoft Office PowerPoint</Application>
  <PresentationFormat>On-screen Show (4:3)</PresentationFormat>
  <Paragraphs>111</Paragraphs>
  <Slides>23</Slides>
  <Notes>23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23</vt:i4>
      </vt:variant>
    </vt:vector>
  </HeadingPairs>
  <TitlesOfParts>
    <vt:vector size="33" baseType="lpstr">
      <vt:lpstr>MS PGothic</vt:lpstr>
      <vt:lpstr>Arial</vt:lpstr>
      <vt:lpstr>Calibri</vt:lpstr>
      <vt:lpstr>Constantia</vt:lpstr>
      <vt:lpstr>Symbol</vt:lpstr>
      <vt:lpstr>Wingdings 2</vt:lpstr>
      <vt:lpstr>Flow</vt:lpstr>
      <vt:lpstr>1_Flow</vt:lpstr>
      <vt:lpstr>2_Flow</vt:lpstr>
      <vt:lpstr>3_Flow</vt:lpstr>
      <vt:lpstr>What Are Tides?</vt:lpstr>
      <vt:lpstr>PowerPoint Presentation</vt:lpstr>
      <vt:lpstr>PowerPoint Presentation</vt:lpstr>
      <vt:lpstr>PowerPoint Presentation</vt:lpstr>
      <vt:lpstr>What  Causes Tides?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Sun’s Gravity and Tides</vt:lpstr>
      <vt:lpstr>PowerPoint Presentation</vt:lpstr>
      <vt:lpstr>PowerPoint Presentation</vt:lpstr>
      <vt:lpstr>Spring Tide</vt:lpstr>
      <vt:lpstr>Spring Tide</vt:lpstr>
      <vt:lpstr>PowerPoint Presentation</vt:lpstr>
      <vt:lpstr>Neap Tides</vt:lpstr>
      <vt:lpstr>Neap Tide</vt:lpstr>
      <vt:lpstr>PowerPoint Presentation</vt:lpstr>
      <vt:lpstr>PowerPoint Presentation</vt:lpstr>
      <vt:lpstr>Study Jams Video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Kendra</dc:creator>
  <cp:lastModifiedBy>Ford, Spence</cp:lastModifiedBy>
  <cp:revision>83</cp:revision>
  <cp:lastPrinted>2017-05-10T22:04:59Z</cp:lastPrinted>
  <dcterms:created xsi:type="dcterms:W3CDTF">2011-12-22T18:08:55Z</dcterms:created>
  <dcterms:modified xsi:type="dcterms:W3CDTF">2017-05-10T22:16:35Z</dcterms:modified>
</cp:coreProperties>
</file>