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3" r:id="rId2"/>
    <p:sldMasterId id="2147484255" r:id="rId3"/>
    <p:sldMasterId id="2147484279" r:id="rId4"/>
    <p:sldMasterId id="2147484291" r:id="rId5"/>
  </p:sldMasterIdLst>
  <p:notesMasterIdLst>
    <p:notesMasterId r:id="rId23"/>
  </p:notesMasterIdLst>
  <p:sldIdLst>
    <p:sldId id="332" r:id="rId6"/>
    <p:sldId id="361" r:id="rId7"/>
    <p:sldId id="365" r:id="rId8"/>
    <p:sldId id="364" r:id="rId9"/>
    <p:sldId id="362" r:id="rId10"/>
    <p:sldId id="366" r:id="rId11"/>
    <p:sldId id="375" r:id="rId12"/>
    <p:sldId id="367" r:id="rId13"/>
    <p:sldId id="368" r:id="rId14"/>
    <p:sldId id="374" r:id="rId15"/>
    <p:sldId id="369" r:id="rId16"/>
    <p:sldId id="370" r:id="rId17"/>
    <p:sldId id="372" r:id="rId18"/>
    <p:sldId id="373" r:id="rId19"/>
    <p:sldId id="363" r:id="rId20"/>
    <p:sldId id="357" r:id="rId21"/>
    <p:sldId id="35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7C5989"/>
    <a:srgbClr val="000066"/>
    <a:srgbClr val="4D6B89"/>
    <a:srgbClr val="384E64"/>
    <a:srgbClr val="274E7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655" autoAdjust="0"/>
  </p:normalViewPr>
  <p:slideViewPr>
    <p:cSldViewPr>
      <p:cViewPr varScale="1">
        <p:scale>
          <a:sx n="62" d="100"/>
          <a:sy n="62" d="100"/>
        </p:scale>
        <p:origin x="140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044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B6EB29A-F305-4F2B-8825-8EFC54C37B1F}" type="slidenum">
              <a:rPr lang="en-US"/>
              <a:pPr>
                <a:defRPr/>
              </a:pPr>
              <a:t>‹#›</a:t>
            </a:fld>
            <a:endParaRPr lang="en-US"/>
          </a:p>
        </p:txBody>
      </p:sp>
    </p:spTree>
    <p:extLst>
      <p:ext uri="{BB962C8B-B14F-4D97-AF65-F5344CB8AC3E}">
        <p14:creationId xmlns:p14="http://schemas.microsoft.com/office/powerpoint/2010/main" val="2321345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a:t>
            </a:r>
            <a:r>
              <a:rPr lang="en-US" baseline="0" dirty="0" smtClean="0"/>
              <a:t> the essential question and the standards that align to the essential question.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a:t>
            </a:fld>
            <a:endParaRPr lang="en-US"/>
          </a:p>
        </p:txBody>
      </p:sp>
    </p:spTree>
    <p:extLst>
      <p:ext uri="{BB962C8B-B14F-4D97-AF65-F5344CB8AC3E}">
        <p14:creationId xmlns:p14="http://schemas.microsoft.com/office/powerpoint/2010/main" val="1165721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Instructional Approach(s): The teacher should present the information</a:t>
            </a:r>
            <a:r>
              <a:rPr lang="en-US" baseline="0" dirty="0" smtClean="0"/>
              <a:t> on the slide. Then students “Think” about the question on their own for about 30 seconds or less. Then “Pair and Share”. .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When ready, click to the next slide to discuss the answer.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12</a:t>
            </a:fld>
            <a:endParaRPr lang="en-US"/>
          </a:p>
        </p:txBody>
      </p:sp>
    </p:spTree>
    <p:extLst>
      <p:ext uri="{BB962C8B-B14F-4D97-AF65-F5344CB8AC3E}">
        <p14:creationId xmlns:p14="http://schemas.microsoft.com/office/powerpoint/2010/main" val="287999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answering the question on the previous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13</a:t>
            </a:fld>
            <a:endParaRPr lang="en-US"/>
          </a:p>
        </p:txBody>
      </p:sp>
    </p:spTree>
    <p:extLst>
      <p:ext uri="{BB962C8B-B14F-4D97-AF65-F5344CB8AC3E}">
        <p14:creationId xmlns:p14="http://schemas.microsoft.com/office/powerpoint/2010/main" val="254353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animation to illustrate the concept</a:t>
            </a:r>
            <a:r>
              <a:rPr lang="en-US" baseline="0" dirty="0" smtClean="0"/>
              <a:t> of convection currents. Convection currents will be covered more in-depth in the weather and climate unit. This lesson is just an introduction to the concept.</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14</a:t>
            </a:fld>
            <a:endParaRPr lang="en-US"/>
          </a:p>
        </p:txBody>
      </p:sp>
    </p:spTree>
    <p:extLst>
      <p:ext uri="{BB962C8B-B14F-4D97-AF65-F5344CB8AC3E}">
        <p14:creationId xmlns:p14="http://schemas.microsoft.com/office/powerpoint/2010/main" val="194429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Instructional Approach(s): The teacher should present the information</a:t>
            </a:r>
            <a:r>
              <a:rPr lang="en-US" baseline="0" dirty="0" smtClean="0"/>
              <a:t>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15</a:t>
            </a:fld>
            <a:endParaRPr lang="en-US"/>
          </a:p>
        </p:txBody>
      </p:sp>
    </p:spTree>
    <p:extLst>
      <p:ext uri="{BB962C8B-B14F-4D97-AF65-F5344CB8AC3E}">
        <p14:creationId xmlns:p14="http://schemas.microsoft.com/office/powerpoint/2010/main" val="247162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S</a:t>
            </a:r>
            <a:r>
              <a:rPr lang="en-US" dirty="0" smtClean="0"/>
              <a:t>tudents “Think” about the question on their own for about 30 seconds or less. Then “Pair and Share”.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should</a:t>
            </a:r>
            <a:r>
              <a:rPr lang="en-US" baseline="0" dirty="0" smtClean="0"/>
              <a:t> go over the correct answers with the class.</a:t>
            </a:r>
            <a:endParaRPr lang="en-US" dirty="0" smtClean="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16</a:t>
            </a:fld>
            <a:endParaRPr lang="en-US"/>
          </a:p>
        </p:txBody>
      </p:sp>
    </p:spTree>
    <p:extLst>
      <p:ext uri="{BB962C8B-B14F-4D97-AF65-F5344CB8AC3E}">
        <p14:creationId xmlns:p14="http://schemas.microsoft.com/office/powerpoint/2010/main" val="3086781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Since</a:t>
            </a:r>
            <a:r>
              <a:rPr lang="en-US" baseline="0" dirty="0" smtClean="0"/>
              <a:t> this lesson does not directly cover content that is essential, do not differentiate. The concepts will be discussed and covered again in different forms throughout the next unit. This lesson should help lay the foundations for </a:t>
            </a:r>
            <a:r>
              <a:rPr lang="en-US" baseline="0" smtClean="0"/>
              <a:t>the weather and climate unit.</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26311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a:t>
            </a:fld>
            <a:endParaRPr lang="en-US"/>
          </a:p>
        </p:txBody>
      </p:sp>
    </p:spTree>
    <p:extLst>
      <p:ext uri="{BB962C8B-B14F-4D97-AF65-F5344CB8AC3E}">
        <p14:creationId xmlns:p14="http://schemas.microsoft.com/office/powerpoint/2010/main" val="50649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review the information on the slide from a previous lesson.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1913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4</a:t>
            </a:fld>
            <a:endParaRPr lang="en-US"/>
          </a:p>
        </p:txBody>
      </p:sp>
    </p:spTree>
    <p:extLst>
      <p:ext uri="{BB962C8B-B14F-4D97-AF65-F5344CB8AC3E}">
        <p14:creationId xmlns:p14="http://schemas.microsoft.com/office/powerpoint/2010/main" val="181982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5</a:t>
            </a:fld>
            <a:endParaRPr lang="en-US"/>
          </a:p>
        </p:txBody>
      </p:sp>
    </p:spTree>
    <p:extLst>
      <p:ext uri="{BB962C8B-B14F-4D97-AF65-F5344CB8AC3E}">
        <p14:creationId xmlns:p14="http://schemas.microsoft.com/office/powerpoint/2010/main" val="389679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6</a:t>
            </a:fld>
            <a:endParaRPr lang="en-US"/>
          </a:p>
        </p:txBody>
      </p:sp>
    </p:spTree>
    <p:extLst>
      <p:ext uri="{BB962C8B-B14F-4D97-AF65-F5344CB8AC3E}">
        <p14:creationId xmlns:p14="http://schemas.microsoft.com/office/powerpoint/2010/main" val="421934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 Show the animation to illustrate the concept of conduction.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8</a:t>
            </a:fld>
            <a:endParaRPr lang="en-US"/>
          </a:p>
        </p:txBody>
      </p:sp>
    </p:spTree>
    <p:extLst>
      <p:ext uri="{BB962C8B-B14F-4D97-AF65-F5344CB8AC3E}">
        <p14:creationId xmlns:p14="http://schemas.microsoft.com/office/powerpoint/2010/main" val="183793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Instructional Approach(s): The teacher should present the information</a:t>
            </a:r>
            <a:r>
              <a:rPr lang="en-US" baseline="0" dirty="0" smtClean="0"/>
              <a:t>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9</a:t>
            </a:fld>
            <a:endParaRPr lang="en-US"/>
          </a:p>
        </p:txBody>
      </p:sp>
    </p:spTree>
    <p:extLst>
      <p:ext uri="{BB962C8B-B14F-4D97-AF65-F5344CB8AC3E}">
        <p14:creationId xmlns:p14="http://schemas.microsoft.com/office/powerpoint/2010/main" val="86487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Instructional Approach(s): The teacher should present the information</a:t>
            </a:r>
            <a:r>
              <a:rPr lang="en-US" baseline="0" dirty="0" smtClean="0"/>
              <a:t> on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11</a:t>
            </a:fld>
            <a:endParaRPr lang="en-US"/>
          </a:p>
        </p:txBody>
      </p:sp>
    </p:spTree>
    <p:extLst>
      <p:ext uri="{BB962C8B-B14F-4D97-AF65-F5344CB8AC3E}">
        <p14:creationId xmlns:p14="http://schemas.microsoft.com/office/powerpoint/2010/main" val="206221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pPr>
                <a:defRPr/>
              </a:pPr>
              <a:t>‹#›</a:t>
            </a:fld>
            <a:endParaRPr lang="en-US"/>
          </a:p>
        </p:txBody>
      </p:sp>
    </p:spTree>
    <p:extLst>
      <p:ext uri="{BB962C8B-B14F-4D97-AF65-F5344CB8AC3E}">
        <p14:creationId xmlns:p14="http://schemas.microsoft.com/office/powerpoint/2010/main" val="38044607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pPr>
                <a:defRPr/>
              </a:pPr>
              <a:t>‹#›</a:t>
            </a:fld>
            <a:endParaRPr lang="en-US"/>
          </a:p>
        </p:txBody>
      </p:sp>
    </p:spTree>
    <p:extLst>
      <p:ext uri="{BB962C8B-B14F-4D97-AF65-F5344CB8AC3E}">
        <p14:creationId xmlns:p14="http://schemas.microsoft.com/office/powerpoint/2010/main" val="174458860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pPr>
                <a:defRPr/>
              </a:pPr>
              <a:t>‹#›</a:t>
            </a:fld>
            <a:endParaRPr lang="en-US"/>
          </a:p>
        </p:txBody>
      </p:sp>
    </p:spTree>
    <p:extLst>
      <p:ext uri="{BB962C8B-B14F-4D97-AF65-F5344CB8AC3E}">
        <p14:creationId xmlns:p14="http://schemas.microsoft.com/office/powerpoint/2010/main" val="37342236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4050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65255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516566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3660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263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818106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48821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84309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pPr>
                <a:defRPr/>
              </a:pPr>
              <a:t>‹#›</a:t>
            </a:fld>
            <a:endParaRPr lang="en-US"/>
          </a:p>
        </p:txBody>
      </p:sp>
    </p:spTree>
    <p:extLst>
      <p:ext uri="{BB962C8B-B14F-4D97-AF65-F5344CB8AC3E}">
        <p14:creationId xmlns:p14="http://schemas.microsoft.com/office/powerpoint/2010/main" val="422304226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892132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5227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991300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80549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504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8822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36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978576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32249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5628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pPr>
                <a:defRPr/>
              </a:pPr>
              <a:t>‹#›</a:t>
            </a:fld>
            <a:endParaRPr lang="en-US"/>
          </a:p>
        </p:txBody>
      </p:sp>
    </p:spTree>
    <p:extLst>
      <p:ext uri="{BB962C8B-B14F-4D97-AF65-F5344CB8AC3E}">
        <p14:creationId xmlns:p14="http://schemas.microsoft.com/office/powerpoint/2010/main" val="40346563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4070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6891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0292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120583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81814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09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5562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541308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59750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081265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pPr>
                <a:defRPr/>
              </a:pPr>
              <a:t>‹#›</a:t>
            </a:fld>
            <a:endParaRPr lang="en-US"/>
          </a:p>
        </p:txBody>
      </p:sp>
    </p:spTree>
    <p:extLst>
      <p:ext uri="{BB962C8B-B14F-4D97-AF65-F5344CB8AC3E}">
        <p14:creationId xmlns:p14="http://schemas.microsoft.com/office/powerpoint/2010/main" val="41837670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1939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73814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4373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344948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957586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0081851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7463889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4448015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5780852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948790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pPr>
                <a:defRPr/>
              </a:pPr>
              <a:t>‹#›</a:t>
            </a:fld>
            <a:endParaRPr lang="en-US"/>
          </a:p>
        </p:txBody>
      </p:sp>
    </p:spTree>
    <p:extLst>
      <p:ext uri="{BB962C8B-B14F-4D97-AF65-F5344CB8AC3E}">
        <p14:creationId xmlns:p14="http://schemas.microsoft.com/office/powerpoint/2010/main" val="27616298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7444633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879629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4320705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3677905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6930791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1/18/2019</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67667592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pPr>
                <a:defRPr/>
              </a:pPr>
              <a:t>‹#›</a:t>
            </a:fld>
            <a:endParaRPr lang="en-US"/>
          </a:p>
        </p:txBody>
      </p:sp>
    </p:spTree>
    <p:extLst>
      <p:ext uri="{BB962C8B-B14F-4D97-AF65-F5344CB8AC3E}">
        <p14:creationId xmlns:p14="http://schemas.microsoft.com/office/powerpoint/2010/main" val="187664150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pPr>
                <a:defRPr/>
              </a:pPr>
              <a:t>‹#›</a:t>
            </a:fld>
            <a:endParaRPr lang="en-US"/>
          </a:p>
        </p:txBody>
      </p:sp>
    </p:spTree>
    <p:extLst>
      <p:ext uri="{BB962C8B-B14F-4D97-AF65-F5344CB8AC3E}">
        <p14:creationId xmlns:p14="http://schemas.microsoft.com/office/powerpoint/2010/main" val="180473725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pPr>
                <a:defRPr/>
              </a:pPr>
              <a:t>‹#›</a:t>
            </a:fld>
            <a:endParaRPr lang="en-US"/>
          </a:p>
        </p:txBody>
      </p:sp>
    </p:spTree>
    <p:extLst>
      <p:ext uri="{BB962C8B-B14F-4D97-AF65-F5344CB8AC3E}">
        <p14:creationId xmlns:p14="http://schemas.microsoft.com/office/powerpoint/2010/main" val="131498398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pPr>
                <a:defRPr/>
              </a:pPr>
              <a:t>‹#›</a:t>
            </a:fld>
            <a:endParaRPr lang="en-US"/>
          </a:p>
        </p:txBody>
      </p:sp>
    </p:spTree>
    <p:extLst>
      <p:ext uri="{BB962C8B-B14F-4D97-AF65-F5344CB8AC3E}">
        <p14:creationId xmlns:p14="http://schemas.microsoft.com/office/powerpoint/2010/main" val="10245384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6"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47233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374217"/>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573059"/>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pPr fontAlgn="auto">
              <a:spcBef>
                <a:spcPts val="0"/>
              </a:spcBef>
              <a:spcAft>
                <a:spcPts val="0"/>
              </a:spcAft>
            </a:pPr>
            <a:fld id="{8AC7A713-7007-4913-B2CB-7614D15284D3}" type="datetimeFigureOut">
              <a:rPr lang="en-US" smtClean="0">
                <a:solidFill>
                  <a:prstClr val="black">
                    <a:lumMod val="85000"/>
                    <a:lumOff val="15000"/>
                  </a:prstClr>
                </a:solidFill>
                <a:latin typeface="Calibri"/>
              </a:rPr>
              <a:pPr fontAlgn="auto">
                <a:spcBef>
                  <a:spcPts val="0"/>
                </a:spcBef>
                <a:spcAft>
                  <a:spcPts val="0"/>
                </a:spcAft>
              </a:pPr>
              <a:t>1/18/2019</a:t>
            </a:fld>
            <a:endParaRPr lang="en-US">
              <a:solidFill>
                <a:prstClr val="black">
                  <a:lumMod val="85000"/>
                  <a:lumOff val="1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pPr fontAlgn="auto">
              <a:spcBef>
                <a:spcPts val="0"/>
              </a:spcBef>
              <a:spcAft>
                <a:spcPts val="0"/>
              </a:spcAft>
            </a:pPr>
            <a:endParaRPr lang="en-US">
              <a:solidFill>
                <a:prstClr val="black">
                  <a:lumMod val="85000"/>
                  <a:lumOff val="1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pPr fontAlgn="auto">
              <a:spcBef>
                <a:spcPts val="0"/>
              </a:spcBef>
              <a:spcAft>
                <a:spcPts val="0"/>
              </a:spcAft>
            </a:pPr>
            <a:fld id="{7BEB5BB6-300C-4D5B-9AC3-521233952C76}" type="slidenum">
              <a:rPr lang="en-US" smtClean="0">
                <a:solidFill>
                  <a:prstClr val="black">
                    <a:lumMod val="85000"/>
                    <a:lumOff val="15000"/>
                  </a:prstClr>
                </a:solidFill>
                <a:latin typeface="Calibri"/>
              </a:rPr>
              <a:pPr fontAlgn="auto">
                <a:spcBef>
                  <a:spcPts val="0"/>
                </a:spcBef>
                <a:spcAft>
                  <a:spcPts val="0"/>
                </a:spcAft>
              </a:pPr>
              <a:t>‹#›</a:t>
            </a:fld>
            <a:endParaRPr lang="en-US">
              <a:solidFill>
                <a:prstClr val="black">
                  <a:lumMod val="85000"/>
                  <a:lumOff val="15000"/>
                </a:prstClr>
              </a:solidFill>
              <a:latin typeface="Calibri"/>
            </a:endParaRPr>
          </a:p>
        </p:txBody>
      </p:sp>
    </p:spTree>
    <p:extLst>
      <p:ext uri="{BB962C8B-B14F-4D97-AF65-F5344CB8AC3E}">
        <p14:creationId xmlns:p14="http://schemas.microsoft.com/office/powerpoint/2010/main" val="1674343062"/>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healthyheating.com/Definitions/heat-transfer-conduction.htm#.XD-t7Ieov4g" TargetMode="External"/><Relationship Id="rId2" Type="http://schemas.openxmlformats.org/officeDocument/2006/relationships/hyperlink" Target="http://www.passmyexams.co.uk/GCSE/physics/conduction-heat-transfer.html" TargetMode="Externa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hyperlink" Target="http://www.passmyexams.co.uk/GCSE/physics/convection-heat-transfer.html"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hyperlink" Target="http://www.healthyheating.com/Definitions/heat-transfer-convection.htm#.VD7SIfmjOS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yheating.com/Definitions/heat-transfer-radiant.htm#.XD-vV4eov4g" TargetMode="External"/><Relationship Id="rId2" Type="http://schemas.openxmlformats.org/officeDocument/2006/relationships/hyperlink" Target="http://www.passmyexams.co.uk/GCSE/physics/radiation-heat-transfer.html"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152400"/>
            <a:ext cx="8607392" cy="2514600"/>
          </a:xfrm>
        </p:spPr>
        <p:txBody>
          <a:bodyPr/>
          <a:lstStyle/>
          <a:p>
            <a:r>
              <a:rPr lang="en-US" altLang="en-US" sz="4800" dirty="0">
                <a:latin typeface="Berlin Sans FB" panose="020E0602020502020306" pitchFamily="34" charset="0"/>
                <a:cs typeface="Aharoni" panose="02010803020104030203" pitchFamily="2" charset="-79"/>
              </a:rPr>
              <a:t>Essential Question:</a:t>
            </a:r>
            <a:br>
              <a:rPr lang="en-US" altLang="en-US" sz="4800" dirty="0">
                <a:latin typeface="Berlin Sans FB" panose="020E0602020502020306" pitchFamily="34" charset="0"/>
                <a:cs typeface="Aharoni" panose="02010803020104030203" pitchFamily="2" charset="-79"/>
              </a:rPr>
            </a:br>
            <a:r>
              <a:rPr lang="en-US" altLang="en-US" sz="4800" dirty="0" smtClean="0">
                <a:latin typeface="Berlin Sans FB" panose="020E0602020502020306" pitchFamily="34" charset="0"/>
                <a:cs typeface="Aharoni" panose="02010803020104030203" pitchFamily="2" charset="-79"/>
              </a:rPr>
              <a:t>What </a:t>
            </a:r>
            <a:r>
              <a:rPr lang="en-US" altLang="en-US" sz="4800" dirty="0">
                <a:latin typeface="Berlin Sans FB" panose="020E0602020502020306" pitchFamily="34" charset="0"/>
                <a:cs typeface="Aharoni" panose="02010803020104030203" pitchFamily="2" charset="-79"/>
              </a:rPr>
              <a:t>happens to the energy Earth receives from the Sun?</a:t>
            </a:r>
            <a:endParaRPr lang="en-US" altLang="en-US" sz="4800" dirty="0" smtClean="0">
              <a:latin typeface="Berlin Sans FB" panose="020E0602020502020306" pitchFamily="34" charset="0"/>
              <a:cs typeface="Aharoni" panose="02010803020104030203" pitchFamily="2" charset="-79"/>
            </a:endParaRP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a:t>
            </a:fld>
            <a:endParaRPr lang="en-US" altLang="en-US" smtClean="0">
              <a:solidFill>
                <a:srgbClr val="000000"/>
              </a:solidFill>
            </a:endParaRPr>
          </a:p>
        </p:txBody>
      </p:sp>
      <p:sp>
        <p:nvSpPr>
          <p:cNvPr id="7" name="Title 1"/>
          <p:cNvSpPr txBox="1">
            <a:spLocks/>
          </p:cNvSpPr>
          <p:nvPr/>
        </p:nvSpPr>
        <p:spPr bwMode="auto">
          <a:xfrm>
            <a:off x="288170" y="3048000"/>
            <a:ext cx="860739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pPr algn="l"/>
            <a:r>
              <a:rPr lang="en-US" altLang="en-US" sz="3600" kern="0" dirty="0" smtClean="0">
                <a:latin typeface="Berlin Sans FB" panose="020E0602020502020306" pitchFamily="34" charset="0"/>
              </a:rPr>
              <a:t>Standard(s):</a:t>
            </a:r>
            <a:r>
              <a:rPr lang="en-US" altLang="en-US" sz="3600" kern="0" dirty="0">
                <a:latin typeface="Berlin Sans FB" panose="020E0602020502020306" pitchFamily="34" charset="0"/>
              </a:rPr>
              <a:t/>
            </a:r>
            <a:br>
              <a:rPr lang="en-US" altLang="en-US" sz="3600" kern="0" dirty="0">
                <a:latin typeface="Berlin Sans FB" panose="020E0602020502020306" pitchFamily="34" charset="0"/>
              </a:rPr>
            </a:br>
            <a:r>
              <a:rPr lang="en-US" altLang="en-US" sz="3600" kern="0" dirty="0">
                <a:latin typeface="Berlin Sans FB" panose="020E0602020502020306" pitchFamily="34" charset="0"/>
              </a:rPr>
              <a:t>S6E3b. Relate various atmospheric conditions to stages of the water </a:t>
            </a:r>
            <a:r>
              <a:rPr lang="en-US" altLang="en-US" sz="3600" kern="0" dirty="0" smtClean="0">
                <a:latin typeface="Berlin Sans FB" panose="020E0602020502020306" pitchFamily="34" charset="0"/>
              </a:rPr>
              <a:t>cycle</a:t>
            </a:r>
          </a:p>
          <a:p>
            <a:pPr algn="l"/>
            <a:endParaRPr lang="en-US" altLang="en-US" sz="1800" kern="0" dirty="0" smtClean="0">
              <a:latin typeface="Berlin Sans FB" panose="020E0602020502020306" pitchFamily="34" charset="0"/>
            </a:endParaRPr>
          </a:p>
          <a:p>
            <a:pPr algn="l"/>
            <a:r>
              <a:rPr lang="en-US" altLang="en-US" sz="3600" kern="0" dirty="0">
                <a:latin typeface="Berlin Sans FB" panose="020E0602020502020306" pitchFamily="34" charset="0"/>
              </a:rPr>
              <a:t>S6E2c. Relate the tilt of the earth to the distribution of sunlight throughout the year and its effects on climate</a:t>
            </a:r>
            <a:endParaRPr lang="en-US" altLang="en-US" sz="3600" kern="0" dirty="0" smtClean="0">
              <a:latin typeface="Berlin Sans FB" panose="020E0602020502020306" pitchFamily="34" charset="0"/>
            </a:endParaRPr>
          </a:p>
        </p:txBody>
      </p:sp>
    </p:spTree>
    <p:extLst>
      <p:ext uri="{BB962C8B-B14F-4D97-AF65-F5344CB8AC3E}">
        <p14:creationId xmlns:p14="http://schemas.microsoft.com/office/powerpoint/2010/main" val="406260484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219200"/>
          </a:xfrm>
        </p:spPr>
        <p:txBody>
          <a:bodyPr/>
          <a:lstStyle/>
          <a:p>
            <a:r>
              <a:rPr lang="en-US" dirty="0" smtClean="0"/>
              <a:t>Conduction Examples</a:t>
            </a:r>
            <a:endParaRPr lang="en-US" dirty="0"/>
          </a:p>
        </p:txBody>
      </p:sp>
      <p:sp>
        <p:nvSpPr>
          <p:cNvPr id="4" name="Content Placeholder 3"/>
          <p:cNvSpPr>
            <a:spLocks noGrp="1"/>
          </p:cNvSpPr>
          <p:nvPr>
            <p:ph idx="1"/>
          </p:nvPr>
        </p:nvSpPr>
        <p:spPr>
          <a:xfrm>
            <a:off x="1371600" y="1981200"/>
            <a:ext cx="5791200" cy="4495800"/>
          </a:xfrm>
        </p:spPr>
        <p:txBody>
          <a:bodyPr/>
          <a:lstStyle/>
          <a:p>
            <a:endParaRPr lang="en-US" dirty="0" smtClean="0"/>
          </a:p>
          <a:p>
            <a:r>
              <a:rPr lang="en-US" dirty="0" smtClean="0">
                <a:hlinkClick r:id="rId2"/>
              </a:rPr>
              <a:t>Example 1</a:t>
            </a:r>
            <a:endParaRPr lang="en-US" dirty="0" smtClean="0"/>
          </a:p>
          <a:p>
            <a:pPr marL="0" indent="0">
              <a:buNone/>
            </a:pPr>
            <a:endParaRPr lang="en-US" dirty="0"/>
          </a:p>
          <a:p>
            <a:r>
              <a:rPr lang="en-US" dirty="0" smtClean="0">
                <a:hlinkClick r:id="rId3"/>
              </a:rPr>
              <a:t>Example 2</a:t>
            </a:r>
            <a:endParaRPr lang="en-US" dirty="0"/>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23593104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11</a:t>
            </a:fld>
            <a:endParaRPr lang="en-US">
              <a:solidFill>
                <a:srgbClr val="000000"/>
              </a:solidFill>
            </a:endParaRPr>
          </a:p>
        </p:txBody>
      </p:sp>
      <p:sp>
        <p:nvSpPr>
          <p:cNvPr id="7" name="Title 1"/>
          <p:cNvSpPr txBox="1">
            <a:spLocks/>
          </p:cNvSpPr>
          <p:nvPr/>
        </p:nvSpPr>
        <p:spPr bwMode="auto">
          <a:xfrm>
            <a:off x="148119" y="0"/>
            <a:ext cx="8839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sz="3200" kern="0" dirty="0" smtClean="0">
                <a:solidFill>
                  <a:srgbClr val="000000"/>
                </a:solidFill>
                <a:latin typeface="Berlin Sans FB" panose="020E0602020502020306" pitchFamily="34" charset="0"/>
              </a:rPr>
              <a:t>After the atmosphere is warmed by radiation or conduction, the energy (heat) is transferred by Convection.</a:t>
            </a:r>
            <a:endParaRPr lang="en-US" sz="3200" kern="0" dirty="0">
              <a:solidFill>
                <a:srgbClr val="000000"/>
              </a:solidFill>
              <a:latin typeface="Berlin Sans FB" panose="020E0602020502020306" pitchFamily="34" charset="0"/>
            </a:endParaRPr>
          </a:p>
        </p:txBody>
      </p:sp>
      <p:sp>
        <p:nvSpPr>
          <p:cNvPr id="5" name="Title 1"/>
          <p:cNvSpPr txBox="1">
            <a:spLocks/>
          </p:cNvSpPr>
          <p:nvPr/>
        </p:nvSpPr>
        <p:spPr bwMode="auto">
          <a:xfrm>
            <a:off x="102742" y="4931377"/>
            <a:ext cx="8839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sz="3200" kern="0" dirty="0" smtClean="0">
                <a:solidFill>
                  <a:srgbClr val="000000"/>
                </a:solidFill>
                <a:latin typeface="Berlin Sans FB" panose="020E0602020502020306" pitchFamily="34" charset="0"/>
              </a:rPr>
              <a:t>Convection is the transfer of heat by the flow of material. Convection circulates heat throughout the atmosphere.</a:t>
            </a:r>
            <a:endParaRPr lang="en-US" sz="3200" kern="0" dirty="0">
              <a:solidFill>
                <a:srgbClr val="000000"/>
              </a:solidFill>
              <a:latin typeface="Berlin Sans FB" panose="020E0602020502020306" pitchFamily="34" charset="0"/>
            </a:endParaRPr>
          </a:p>
        </p:txBody>
      </p:sp>
      <p:pic>
        <p:nvPicPr>
          <p:cNvPr id="16386" name="Picture 2" descr="https://dr282zn36sxxg.cloudfront.net/datastreams/f-d%3Ad4765351b7bd6fc3f7de2cf2f7f1c8b8d5ac2ddbcc5e41fda9266c20%2BIMAGE_THUMB_LARGE%2BIMAGE_THUMB_LAR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35822"/>
            <a:ext cx="2514600" cy="3017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790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12</a:t>
            </a:fld>
            <a:endParaRPr lang="en-US">
              <a:solidFill>
                <a:srgbClr val="000000"/>
              </a:solidFill>
            </a:endParaRPr>
          </a:p>
        </p:txBody>
      </p:sp>
      <p:sp>
        <p:nvSpPr>
          <p:cNvPr id="7" name="Title 1"/>
          <p:cNvSpPr txBox="1">
            <a:spLocks/>
          </p:cNvSpPr>
          <p:nvPr/>
        </p:nvSpPr>
        <p:spPr bwMode="auto">
          <a:xfrm>
            <a:off x="381000" y="146408"/>
            <a:ext cx="8462481" cy="137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kern="0" dirty="0" smtClean="0">
                <a:solidFill>
                  <a:srgbClr val="000000"/>
                </a:solidFill>
                <a:latin typeface="Berlin Sans FB" panose="020E0602020502020306" pitchFamily="34" charset="0"/>
              </a:rPr>
              <a:t>Warmer air rises and cool air sinks forming a convection current.</a:t>
            </a:r>
            <a:endParaRPr lang="en-US" kern="0" dirty="0">
              <a:solidFill>
                <a:srgbClr val="000000"/>
              </a:solidFill>
              <a:latin typeface="Berlin Sans FB" panose="020E0602020502020306" pitchFamily="34" charset="0"/>
            </a:endParaRPr>
          </a:p>
        </p:txBody>
      </p:sp>
      <p:pic>
        <p:nvPicPr>
          <p:cNvPr id="6" name="Picture 4" descr="http://www.teachengineering.org/collection/cub_/lessons/cub_images/cub_air_lesson04_activity4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743" y="1828800"/>
            <a:ext cx="3352800" cy="34757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bwMode="auto">
          <a:xfrm>
            <a:off x="152400" y="5271494"/>
            <a:ext cx="8839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kern="0" dirty="0" smtClean="0">
                <a:solidFill>
                  <a:srgbClr val="000000"/>
                </a:solidFill>
                <a:latin typeface="Berlin Sans FB" panose="020E0602020502020306" pitchFamily="34" charset="0"/>
              </a:rPr>
              <a:t>Think, Pair, Share</a:t>
            </a:r>
          </a:p>
          <a:p>
            <a:r>
              <a:rPr lang="en-US" kern="0" dirty="0" smtClean="0">
                <a:solidFill>
                  <a:srgbClr val="000000"/>
                </a:solidFill>
                <a:latin typeface="Berlin Sans FB" panose="020E0602020502020306" pitchFamily="34" charset="0"/>
              </a:rPr>
              <a:t>Why does warm air rise and cool air sink?</a:t>
            </a:r>
            <a:endParaRPr lang="en-US" kern="0" dirty="0">
              <a:solidFill>
                <a:srgbClr val="000000"/>
              </a:solidFill>
              <a:latin typeface="Berlin Sans FB" panose="020E0602020502020306" pitchFamily="34" charset="0"/>
            </a:endParaRPr>
          </a:p>
        </p:txBody>
      </p:sp>
    </p:spTree>
    <p:extLst>
      <p:ext uri="{BB962C8B-B14F-4D97-AF65-F5344CB8AC3E}">
        <p14:creationId xmlns:p14="http://schemas.microsoft.com/office/powerpoint/2010/main" val="227168201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13</a:t>
            </a:fld>
            <a:endParaRPr lang="en-US">
              <a:solidFill>
                <a:srgbClr val="000000"/>
              </a:solidFill>
            </a:endParaRPr>
          </a:p>
        </p:txBody>
      </p:sp>
      <p:sp>
        <p:nvSpPr>
          <p:cNvPr id="7" name="Title 1"/>
          <p:cNvSpPr txBox="1">
            <a:spLocks/>
          </p:cNvSpPr>
          <p:nvPr/>
        </p:nvSpPr>
        <p:spPr bwMode="auto">
          <a:xfrm>
            <a:off x="261990" y="381000"/>
            <a:ext cx="87219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sz="2900" kern="0" dirty="0" smtClean="0">
                <a:solidFill>
                  <a:srgbClr val="000000"/>
                </a:solidFill>
                <a:latin typeface="Berlin Sans FB" panose="020E0602020502020306" pitchFamily="34" charset="0"/>
              </a:rPr>
              <a:t>When air is warmed, the molecules in it move apart and the air becomes less dense (air pressure decreases). </a:t>
            </a:r>
          </a:p>
          <a:p>
            <a:endParaRPr lang="en-US" sz="2800" kern="0" dirty="0">
              <a:solidFill>
                <a:srgbClr val="000000"/>
              </a:solidFill>
              <a:latin typeface="Berlin Sans FB" panose="020E0602020502020306" pitchFamily="34" charset="0"/>
            </a:endParaRPr>
          </a:p>
          <a:p>
            <a:r>
              <a:rPr lang="en-US" sz="2900" kern="0" dirty="0" smtClean="0">
                <a:solidFill>
                  <a:srgbClr val="000000"/>
                </a:solidFill>
                <a:latin typeface="Berlin Sans FB" panose="020E0602020502020306" pitchFamily="34" charset="0"/>
              </a:rPr>
              <a:t>In cold air, molecules move closer together becoming more dense (air pressure increases). Cold air is “heavier” so it sinks while “lighter” warm air rises.</a:t>
            </a:r>
            <a:endParaRPr lang="en-US" sz="2900" kern="0" dirty="0">
              <a:solidFill>
                <a:srgbClr val="000000"/>
              </a:solidFill>
              <a:latin typeface="Berlin Sans FB" panose="020E0602020502020306" pitchFamily="34" charset="0"/>
            </a:endParaRPr>
          </a:p>
        </p:txBody>
      </p:sp>
      <p:pic>
        <p:nvPicPr>
          <p:cNvPr id="6" name="Picture 4" descr="http://www.teachengineering.org/collection/cub_/lessons/cub_images/cub_air_lesson04_activity4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05200"/>
            <a:ext cx="2907587" cy="3014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6378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381000"/>
          </a:xfrm>
        </p:spPr>
        <p:txBody>
          <a:bodyPr/>
          <a:lstStyle/>
          <a:p>
            <a:r>
              <a:rPr lang="en-US" dirty="0">
                <a:solidFill>
                  <a:srgbClr val="000000"/>
                </a:solidFill>
                <a:latin typeface="Berlin Sans FB" panose="020E0602020502020306" pitchFamily="34" charset="0"/>
              </a:rPr>
              <a:t>Convection Examples</a:t>
            </a:r>
            <a:br>
              <a:rPr lang="en-US" dirty="0">
                <a:solidFill>
                  <a:srgbClr val="000000"/>
                </a:solidFill>
                <a:latin typeface="Berlin Sans FB" panose="020E0602020502020306" pitchFamily="34" charset="0"/>
              </a:rPr>
            </a:br>
            <a:endParaRPr lang="en-US" dirty="0"/>
          </a:p>
        </p:txBody>
      </p:sp>
      <p:sp>
        <p:nvSpPr>
          <p:cNvPr id="4" name="Content Placeholder 3"/>
          <p:cNvSpPr>
            <a:spLocks noGrp="1"/>
          </p:cNvSpPr>
          <p:nvPr>
            <p:ph idx="1"/>
          </p:nvPr>
        </p:nvSpPr>
        <p:spPr>
          <a:xfrm>
            <a:off x="1362075" y="990600"/>
            <a:ext cx="7772400" cy="5334000"/>
          </a:xfrm>
        </p:spPr>
        <p:txBody>
          <a:bodyPr/>
          <a:lstStyle/>
          <a:p>
            <a:r>
              <a:rPr lang="en-US" dirty="0" smtClean="0">
                <a:hlinkClick r:id="rId3"/>
              </a:rPr>
              <a:t>Example 1</a:t>
            </a:r>
            <a:endParaRPr lang="en-US" dirty="0" smtClean="0"/>
          </a:p>
          <a:p>
            <a:endParaRPr lang="en-US" dirty="0"/>
          </a:p>
          <a:p>
            <a:endParaRPr lang="en-US" dirty="0" smtClean="0"/>
          </a:p>
          <a:p>
            <a:r>
              <a:rPr lang="en-US" dirty="0" smtClean="0">
                <a:hlinkClick r:id="rId4"/>
              </a:rPr>
              <a:t>Example 2</a:t>
            </a:r>
            <a:endParaRPr lang="en-US" dirty="0"/>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14</a:t>
            </a:fld>
            <a:endParaRPr lang="en-US">
              <a:solidFill>
                <a:srgbClr val="000000"/>
              </a:solidFill>
            </a:endParaRPr>
          </a:p>
        </p:txBody>
      </p:sp>
      <p:sp>
        <p:nvSpPr>
          <p:cNvPr id="7" name="Title 1"/>
          <p:cNvSpPr txBox="1">
            <a:spLocks/>
          </p:cNvSpPr>
          <p:nvPr/>
        </p:nvSpPr>
        <p:spPr bwMode="auto">
          <a:xfrm>
            <a:off x="343328" y="381000"/>
            <a:ext cx="846248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endParaRPr lang="en-US" sz="7200" kern="0" dirty="0">
              <a:solidFill>
                <a:srgbClr val="000000"/>
              </a:solidFill>
              <a:latin typeface="Berlin Sans FB" panose="020E0602020502020306" pitchFamily="34" charset="0"/>
            </a:endParaRPr>
          </a:p>
        </p:txBody>
      </p:sp>
      <p:sp>
        <p:nvSpPr>
          <p:cNvPr id="8" name="Rectangle 7"/>
          <p:cNvSpPr/>
          <p:nvPr/>
        </p:nvSpPr>
        <p:spPr>
          <a:xfrm>
            <a:off x="319355" y="5562600"/>
            <a:ext cx="8462481" cy="523220"/>
          </a:xfrm>
          <a:prstGeom prst="rect">
            <a:avLst/>
          </a:prstGeom>
        </p:spPr>
        <p:txBody>
          <a:bodyPr wrap="square">
            <a:spAutoFit/>
          </a:bodyPr>
          <a:lstStyle/>
          <a:p>
            <a:pPr algn="ctr" fontAlgn="auto">
              <a:spcBef>
                <a:spcPts val="0"/>
              </a:spcBef>
              <a:spcAft>
                <a:spcPts val="0"/>
              </a:spcAft>
            </a:pPr>
            <a:endParaRPr lang="en-US" sz="2800" kern="0" dirty="0" smtClean="0">
              <a:solidFill>
                <a:sysClr val="windowText" lastClr="000000"/>
              </a:solidFill>
            </a:endParaRPr>
          </a:p>
        </p:txBody>
      </p:sp>
    </p:spTree>
    <p:extLst>
      <p:ext uri="{BB962C8B-B14F-4D97-AF65-F5344CB8AC3E}">
        <p14:creationId xmlns:p14="http://schemas.microsoft.com/office/powerpoint/2010/main" val="155306395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8" y="-76200"/>
            <a:ext cx="8915400" cy="2362200"/>
          </a:xfrm>
        </p:spPr>
        <p:txBody>
          <a:bodyPr/>
          <a:lstStyle/>
          <a:p>
            <a:r>
              <a:rPr lang="en-US" sz="3900" dirty="0" smtClean="0">
                <a:latin typeface="Berlin Sans FB" panose="020E0602020502020306" pitchFamily="34" charset="0"/>
              </a:rPr>
              <a:t>Radiation, Conduction, and Convection together distribute the Sun’s energy (heat) throughout the Earth’s atmosphere.</a:t>
            </a:r>
            <a:endParaRPr lang="en-US" sz="3900" dirty="0">
              <a:latin typeface="Berlin Sans FB" panose="020E0602020502020306" pitchFamily="34" charset="0"/>
            </a:endParaRPr>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15</a:t>
            </a:fld>
            <a:endParaRPr lang="en-US">
              <a:solidFill>
                <a:srgbClr val="0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867" y="2514600"/>
            <a:ext cx="68961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99300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16</a:t>
            </a:fld>
            <a:endParaRPr lang="en-US">
              <a:solidFill>
                <a:srgbClr val="000000"/>
              </a:solidFill>
            </a:endParaRPr>
          </a:p>
        </p:txBody>
      </p:sp>
      <p:sp>
        <p:nvSpPr>
          <p:cNvPr id="9" name="Title 1"/>
          <p:cNvSpPr txBox="1">
            <a:spLocks/>
          </p:cNvSpPr>
          <p:nvPr/>
        </p:nvSpPr>
        <p:spPr bwMode="auto">
          <a:xfrm>
            <a:off x="152400" y="304800"/>
            <a:ext cx="8839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kern="0" dirty="0" smtClean="0">
                <a:solidFill>
                  <a:srgbClr val="000000"/>
                </a:solidFill>
                <a:latin typeface="Berlin Sans FB" panose="020E0602020502020306" pitchFamily="34" charset="0"/>
              </a:rPr>
              <a:t>Think, Pair, Share</a:t>
            </a:r>
          </a:p>
          <a:p>
            <a:r>
              <a:rPr lang="en-US" kern="0" dirty="0" smtClean="0">
                <a:solidFill>
                  <a:srgbClr val="000000"/>
                </a:solidFill>
                <a:latin typeface="Berlin Sans FB" panose="020E0602020502020306" pitchFamily="34" charset="0"/>
              </a:rPr>
              <a:t>Identify Conduction, Convection, and Radiation in the diagram below.</a:t>
            </a:r>
            <a:endParaRPr lang="en-US" kern="0" dirty="0">
              <a:solidFill>
                <a:srgbClr val="000000"/>
              </a:solidFill>
              <a:latin typeface="Berlin Sans FB" panose="020E0602020502020306" pitchFamily="34" charset="0"/>
            </a:endParaRPr>
          </a:p>
        </p:txBody>
      </p:sp>
      <p:grpSp>
        <p:nvGrpSpPr>
          <p:cNvPr id="8" name="Group 7"/>
          <p:cNvGrpSpPr/>
          <p:nvPr/>
        </p:nvGrpSpPr>
        <p:grpSpPr>
          <a:xfrm>
            <a:off x="1823521" y="2352361"/>
            <a:ext cx="5496957" cy="4080364"/>
            <a:chOff x="1676399" y="2240622"/>
            <a:chExt cx="5496957" cy="4080364"/>
          </a:xfrm>
        </p:grpSpPr>
        <p:pic>
          <p:nvPicPr>
            <p:cNvPr id="4" name="Picture 3" descr="http://www.esrl.noaa.gov/psd/outreach/education/science/convection/img/AtmosCarto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399" y="2240622"/>
              <a:ext cx="5496957" cy="4080364"/>
            </a:xfrm>
            <a:prstGeom prst="rect">
              <a:avLst/>
            </a:prstGeom>
            <a:noFill/>
            <a:ln>
              <a:solidFill>
                <a:schemeClr val="tx1"/>
              </a:solidFill>
            </a:ln>
            <a:extLst/>
          </p:spPr>
        </p:pic>
        <p:sp>
          <p:nvSpPr>
            <p:cNvPr id="7" name="TextBox 6"/>
            <p:cNvSpPr txBox="1"/>
            <p:nvPr/>
          </p:nvSpPr>
          <p:spPr>
            <a:xfrm>
              <a:off x="5638800" y="3572918"/>
              <a:ext cx="609600" cy="707886"/>
            </a:xfrm>
            <a:prstGeom prst="rect">
              <a:avLst/>
            </a:prstGeom>
            <a:noFill/>
          </p:spPr>
          <p:txBody>
            <a:bodyPr wrap="square" rtlCol="0">
              <a:spAutoFit/>
            </a:bodyPr>
            <a:lstStyle/>
            <a:p>
              <a:pPr algn="ctr"/>
              <a:r>
                <a:rPr lang="en-US" sz="4000" dirty="0" smtClean="0">
                  <a:latin typeface="Berlin Sans FB" panose="020E0602020502020306" pitchFamily="34" charset="0"/>
                </a:rPr>
                <a:t>A</a:t>
              </a:r>
              <a:endParaRPr lang="en-US" sz="4000" dirty="0">
                <a:latin typeface="Berlin Sans FB" panose="020E0602020502020306" pitchFamily="34" charset="0"/>
              </a:endParaRPr>
            </a:p>
          </p:txBody>
        </p:sp>
        <p:sp>
          <p:nvSpPr>
            <p:cNvPr id="11" name="TextBox 10"/>
            <p:cNvSpPr txBox="1"/>
            <p:nvPr/>
          </p:nvSpPr>
          <p:spPr>
            <a:xfrm>
              <a:off x="2895600" y="4038600"/>
              <a:ext cx="609600" cy="707886"/>
            </a:xfrm>
            <a:prstGeom prst="rect">
              <a:avLst/>
            </a:prstGeom>
            <a:noFill/>
          </p:spPr>
          <p:txBody>
            <a:bodyPr wrap="square" rtlCol="0">
              <a:spAutoFit/>
            </a:bodyPr>
            <a:lstStyle/>
            <a:p>
              <a:pPr algn="ctr"/>
              <a:r>
                <a:rPr lang="en-US" sz="4000" dirty="0">
                  <a:latin typeface="Berlin Sans FB" panose="020E0602020502020306" pitchFamily="34" charset="0"/>
                </a:rPr>
                <a:t>B</a:t>
              </a:r>
            </a:p>
          </p:txBody>
        </p:sp>
        <p:sp>
          <p:nvSpPr>
            <p:cNvPr id="12" name="TextBox 11"/>
            <p:cNvSpPr txBox="1"/>
            <p:nvPr/>
          </p:nvSpPr>
          <p:spPr>
            <a:xfrm>
              <a:off x="6248400" y="4953000"/>
              <a:ext cx="609600" cy="707886"/>
            </a:xfrm>
            <a:prstGeom prst="rect">
              <a:avLst/>
            </a:prstGeom>
            <a:noFill/>
          </p:spPr>
          <p:txBody>
            <a:bodyPr wrap="square" rtlCol="0">
              <a:spAutoFit/>
            </a:bodyPr>
            <a:lstStyle/>
            <a:p>
              <a:pPr algn="ctr"/>
              <a:r>
                <a:rPr lang="en-US" sz="4000" dirty="0">
                  <a:latin typeface="Berlin Sans FB" panose="020E0602020502020306" pitchFamily="34" charset="0"/>
                </a:rPr>
                <a:t>C</a:t>
              </a:r>
            </a:p>
          </p:txBody>
        </p:sp>
      </p:grpSp>
    </p:spTree>
    <p:extLst>
      <p:ext uri="{BB962C8B-B14F-4D97-AF65-F5344CB8AC3E}">
        <p14:creationId xmlns:p14="http://schemas.microsoft.com/office/powerpoint/2010/main" val="39316500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304800"/>
            <a:ext cx="9144000" cy="762000"/>
          </a:xfrm>
        </p:spPr>
        <p:txBody>
          <a:bodyPr/>
          <a:lstStyle/>
          <a:p>
            <a:r>
              <a:rPr lang="en-US" altLang="en-US" sz="6600" dirty="0" smtClean="0">
                <a:latin typeface="Berlin Sans FB Demi" panose="020E0802020502020306" pitchFamily="34" charset="0"/>
              </a:rPr>
              <a:t>Summarizer</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17</a:t>
            </a:fld>
            <a:endParaRPr lang="en-US" altLang="en-US" smtClean="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1946140"/>
              </p:ext>
            </p:extLst>
          </p:nvPr>
        </p:nvGraphicFramePr>
        <p:xfrm>
          <a:off x="1295400" y="1371600"/>
          <a:ext cx="6553200" cy="5063836"/>
        </p:xfrm>
        <a:graphic>
          <a:graphicData uri="http://schemas.openxmlformats.org/presentationml/2006/ole">
            <mc:AlternateContent xmlns:mc="http://schemas.openxmlformats.org/markup-compatibility/2006">
              <mc:Choice xmlns:v="urn:schemas-microsoft-com:vml" Requires="v">
                <p:oleObj spid="_x0000_s8213"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295400" y="1371600"/>
                        <a:ext cx="6553200" cy="5063836"/>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7221912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981200"/>
          </a:xfrm>
        </p:spPr>
        <p:txBody>
          <a:bodyPr/>
          <a:lstStyle/>
          <a:p>
            <a:r>
              <a:rPr lang="en-US" sz="4800" dirty="0" smtClean="0">
                <a:latin typeface="Berlin Sans FB" panose="020E0602020502020306" pitchFamily="34" charset="0"/>
              </a:rPr>
              <a:t>Earlier you learned that solar radiation (Energy) from the Sun heats the Earth’s surface.</a:t>
            </a:r>
            <a:endParaRPr lang="en-US" sz="4800" dirty="0">
              <a:latin typeface="Berlin Sans FB" panose="020E0602020502020306" pitchFamily="34" charset="0"/>
            </a:endParaRPr>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pPr>
                <a:defRPr/>
              </a:pPr>
              <a:t>2</a:t>
            </a:fld>
            <a:endParaRPr lang="en-US"/>
          </a:p>
        </p:txBody>
      </p:sp>
      <p:pic>
        <p:nvPicPr>
          <p:cNvPr id="9218" name="Picture 2" descr="http://www.pmxcoatings.co.uk/images/356719195144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39429"/>
            <a:ext cx="7467600" cy="373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12395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ageography.myschoolstuff.co.za/wp-content/uploads/sites/2/2012/01/latitudeclim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809"/>
            <a:ext cx="7364379" cy="51918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105400"/>
            <a:ext cx="8305800" cy="1569660"/>
          </a:xfrm>
          <a:prstGeom prst="rect">
            <a:avLst/>
          </a:prstGeom>
        </p:spPr>
        <p:txBody>
          <a:bodyPr wrap="square">
            <a:spAutoFit/>
          </a:bodyPr>
          <a:lstStyle/>
          <a:p>
            <a:pPr algn="ctr"/>
            <a:r>
              <a:rPr lang="en-US" sz="3200" dirty="0">
                <a:solidFill>
                  <a:prstClr val="black"/>
                </a:solidFill>
                <a:latin typeface="Berlin Sans FB" panose="020E0602020502020306" pitchFamily="34" charset="0"/>
              </a:rPr>
              <a:t>Areas at a higher angle (closer to 90°) receive more total solar radiation </a:t>
            </a:r>
            <a:r>
              <a:rPr lang="en-US" sz="3200" dirty="0" smtClean="0">
                <a:solidFill>
                  <a:prstClr val="black"/>
                </a:solidFill>
                <a:latin typeface="Berlin Sans FB" panose="020E0602020502020306" pitchFamily="34" charset="0"/>
              </a:rPr>
              <a:t>(energy) </a:t>
            </a:r>
            <a:r>
              <a:rPr lang="en-US" sz="3200" dirty="0">
                <a:solidFill>
                  <a:prstClr val="black"/>
                </a:solidFill>
                <a:latin typeface="Berlin Sans FB" panose="020E0602020502020306" pitchFamily="34" charset="0"/>
              </a:rPr>
              <a:t>than areas where sunlight strikes at a lower angle.</a:t>
            </a:r>
          </a:p>
        </p:txBody>
      </p:sp>
    </p:spTree>
    <p:extLst>
      <p:ext uri="{BB962C8B-B14F-4D97-AF65-F5344CB8AC3E}">
        <p14:creationId xmlns:p14="http://schemas.microsoft.com/office/powerpoint/2010/main" val="378628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48700" cy="1600200"/>
          </a:xfrm>
        </p:spPr>
        <p:txBody>
          <a:bodyPr/>
          <a:lstStyle/>
          <a:p>
            <a:r>
              <a:rPr lang="en-US" sz="3600" dirty="0" smtClean="0">
                <a:latin typeface="Berlin Sans FB" panose="020E0602020502020306" pitchFamily="34" charset="0"/>
              </a:rPr>
              <a:t>The Sun’s energy (heat) is transferred through the atmosphere in three ways – Radiation, Conduction, and Convection</a:t>
            </a:r>
            <a:endParaRPr lang="en-US" sz="3600" dirty="0">
              <a:latin typeface="Berlin Sans FB" panose="020E0602020502020306" pitchFamily="34" charset="0"/>
            </a:endParaRPr>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4</a:t>
            </a:fld>
            <a:endParaRPr lang="en-US">
              <a:solidFill>
                <a:srgbClr val="00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696" y="2438400"/>
            <a:ext cx="68961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308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30" y="381000"/>
            <a:ext cx="8458200" cy="1981200"/>
          </a:xfrm>
        </p:spPr>
        <p:txBody>
          <a:bodyPr/>
          <a:lstStyle/>
          <a:p>
            <a:r>
              <a:rPr lang="en-US" sz="4800" dirty="0" smtClean="0">
                <a:latin typeface="Berlin Sans FB" panose="020E0602020502020306" pitchFamily="34" charset="0"/>
              </a:rPr>
              <a:t>Energy from the Sun is known as heat transfer by Radiation.</a:t>
            </a:r>
            <a:endParaRPr lang="en-US" sz="4800" dirty="0">
              <a:latin typeface="Berlin Sans FB" panose="020E0602020502020306" pitchFamily="34" charset="0"/>
            </a:endParaRPr>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5</a:t>
            </a:fld>
            <a:endParaRPr lang="en-US">
              <a:solidFill>
                <a:srgbClr val="000000"/>
              </a:solidFill>
            </a:endParaRPr>
          </a:p>
        </p:txBody>
      </p:sp>
      <p:pic>
        <p:nvPicPr>
          <p:cNvPr id="9218" name="Picture 2" descr="http://www.pmxcoatings.co.uk/images/356719195144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39429"/>
            <a:ext cx="7467600" cy="373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705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7196"/>
            <a:ext cx="8839200" cy="1545404"/>
          </a:xfrm>
        </p:spPr>
        <p:txBody>
          <a:bodyPr/>
          <a:lstStyle/>
          <a:p>
            <a:r>
              <a:rPr lang="en-US" sz="4400" dirty="0" smtClean="0">
                <a:latin typeface="Berlin Sans FB" panose="020E0602020502020306" pitchFamily="34" charset="0"/>
              </a:rPr>
              <a:t>Radiation is energy that is transferred in the form of rays or waves. </a:t>
            </a:r>
            <a:endParaRPr lang="en-US" sz="4400" dirty="0">
              <a:latin typeface="Berlin Sans FB" panose="020E0602020502020306" pitchFamily="34" charset="0"/>
            </a:endParaRPr>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6</a:t>
            </a:fld>
            <a:endParaRPr lang="en-US">
              <a:solidFill>
                <a:srgbClr val="00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133600"/>
            <a:ext cx="421259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28600" y="2438400"/>
            <a:ext cx="4572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sz="4400" kern="0" dirty="0" smtClean="0">
                <a:latin typeface="Berlin Sans FB" panose="020E0602020502020306" pitchFamily="34" charset="0"/>
              </a:rPr>
              <a:t>Radiation allows you to feel heat (energy) even though you are not in direct contact with it.</a:t>
            </a:r>
            <a:endParaRPr lang="en-US" sz="4400" kern="0" dirty="0">
              <a:latin typeface="Berlin Sans FB" panose="020E0602020502020306" pitchFamily="34" charset="0"/>
            </a:endParaRPr>
          </a:p>
        </p:txBody>
      </p:sp>
    </p:spTree>
    <p:extLst>
      <p:ext uri="{BB962C8B-B14F-4D97-AF65-F5344CB8AC3E}">
        <p14:creationId xmlns:p14="http://schemas.microsoft.com/office/powerpoint/2010/main" val="285752716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Radiation Examples</a:t>
            </a:r>
            <a:endParaRPr lang="en-US" dirty="0"/>
          </a:p>
        </p:txBody>
      </p:sp>
      <p:sp>
        <p:nvSpPr>
          <p:cNvPr id="5" name="Content Placeholder 4"/>
          <p:cNvSpPr>
            <a:spLocks noGrp="1"/>
          </p:cNvSpPr>
          <p:nvPr>
            <p:ph idx="1"/>
          </p:nvPr>
        </p:nvSpPr>
        <p:spPr/>
        <p:txBody>
          <a:bodyPr/>
          <a:lstStyle/>
          <a:p>
            <a:r>
              <a:rPr lang="en-US" dirty="0" smtClean="0">
                <a:hlinkClick r:id="rId2"/>
              </a:rPr>
              <a:t>Example 1</a:t>
            </a:r>
            <a:endParaRPr lang="en-US" dirty="0" smtClean="0"/>
          </a:p>
          <a:p>
            <a:endParaRPr lang="en-US" dirty="0"/>
          </a:p>
          <a:p>
            <a:endParaRPr lang="en-US" dirty="0" smtClean="0"/>
          </a:p>
          <a:p>
            <a:r>
              <a:rPr lang="en-US" dirty="0" smtClean="0">
                <a:hlinkClick r:id="rId3"/>
              </a:rPr>
              <a:t>Example 2</a:t>
            </a:r>
            <a:endParaRPr lang="en-US" dirty="0"/>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7841148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5943600" cy="2895601"/>
          </a:xfrm>
        </p:spPr>
        <p:txBody>
          <a:bodyPr/>
          <a:lstStyle/>
          <a:p>
            <a:r>
              <a:rPr lang="en-US" sz="3600" dirty="0" smtClean="0">
                <a:latin typeface="Berlin Sans FB" panose="020E0602020502020306" pitchFamily="34" charset="0"/>
              </a:rPr>
              <a:t>If you walk barefoot </a:t>
            </a:r>
            <a:br>
              <a:rPr lang="en-US" sz="3600" dirty="0" smtClean="0">
                <a:latin typeface="Berlin Sans FB" panose="020E0602020502020306" pitchFamily="34" charset="0"/>
              </a:rPr>
            </a:br>
            <a:r>
              <a:rPr lang="en-US" sz="3600" dirty="0" smtClean="0">
                <a:latin typeface="Berlin Sans FB" panose="020E0602020502020306" pitchFamily="34" charset="0"/>
              </a:rPr>
              <a:t>on a hot beach or pavement, your feet heat up because </a:t>
            </a:r>
            <a:br>
              <a:rPr lang="en-US" sz="3600" dirty="0" smtClean="0">
                <a:latin typeface="Berlin Sans FB" panose="020E0602020502020306" pitchFamily="34" charset="0"/>
              </a:rPr>
            </a:br>
            <a:r>
              <a:rPr lang="en-US" sz="3600" dirty="0" smtClean="0">
                <a:latin typeface="Berlin Sans FB" panose="020E0602020502020306" pitchFamily="34" charset="0"/>
              </a:rPr>
              <a:t>of conduction.</a:t>
            </a:r>
            <a:endParaRPr lang="en-US" sz="3600" dirty="0">
              <a:latin typeface="Berlin Sans FB" panose="020E0602020502020306" pitchFamily="34" charset="0"/>
            </a:endParaRPr>
          </a:p>
        </p:txBody>
      </p:sp>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8</a:t>
            </a:fld>
            <a:endParaRPr lang="en-US">
              <a:solidFill>
                <a:srgbClr val="000000"/>
              </a:solidFill>
            </a:endParaRPr>
          </a:p>
        </p:txBody>
      </p:sp>
      <p:sp>
        <p:nvSpPr>
          <p:cNvPr id="7" name="Title 1"/>
          <p:cNvSpPr txBox="1">
            <a:spLocks/>
          </p:cNvSpPr>
          <p:nvPr/>
        </p:nvSpPr>
        <p:spPr bwMode="auto">
          <a:xfrm>
            <a:off x="152400" y="3827981"/>
            <a:ext cx="8839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sz="3600" kern="0" dirty="0" smtClean="0">
                <a:solidFill>
                  <a:srgbClr val="000000"/>
                </a:solidFill>
                <a:latin typeface="Berlin Sans FB" panose="020E0602020502020306" pitchFamily="34" charset="0"/>
              </a:rPr>
              <a:t>Conduction is the transfer of energy (heat) that occurs when objects are in contact. Energy is transferred from warmer objects </a:t>
            </a:r>
            <a:br>
              <a:rPr lang="en-US" sz="3600" kern="0" dirty="0" smtClean="0">
                <a:solidFill>
                  <a:srgbClr val="000000"/>
                </a:solidFill>
                <a:latin typeface="Berlin Sans FB" panose="020E0602020502020306" pitchFamily="34" charset="0"/>
              </a:rPr>
            </a:br>
            <a:r>
              <a:rPr lang="en-US" sz="3600" kern="0" dirty="0" smtClean="0">
                <a:solidFill>
                  <a:srgbClr val="000000"/>
                </a:solidFill>
                <a:latin typeface="Berlin Sans FB" panose="020E0602020502020306" pitchFamily="34" charset="0"/>
              </a:rPr>
              <a:t>to cooler objects.</a:t>
            </a:r>
            <a:endParaRPr lang="en-US" sz="3600" kern="0" dirty="0">
              <a:solidFill>
                <a:srgbClr val="000000"/>
              </a:solidFill>
              <a:latin typeface="Berlin Sans FB" panose="020E0602020502020306" pitchFamily="34" charset="0"/>
            </a:endParaRPr>
          </a:p>
        </p:txBody>
      </p:sp>
      <p:pic>
        <p:nvPicPr>
          <p:cNvPr id="6" name="Picture 2" descr="http://365psd.com/images/premium/thumbs/195/an-image-of-a-man-burning-his-feet-while-walking-on-a-hot-surface-11367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8874"/>
            <a:ext cx="2819400" cy="281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8187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D2BCDE5-3FE1-4E8B-B935-2F9FEB8D4BEB}" type="slidenum">
              <a:rPr lang="en-US" smtClean="0">
                <a:solidFill>
                  <a:srgbClr val="000000"/>
                </a:solidFill>
              </a:rPr>
              <a:pPr>
                <a:defRPr/>
              </a:pPr>
              <a:t>9</a:t>
            </a:fld>
            <a:endParaRPr lang="en-US">
              <a:solidFill>
                <a:srgbClr val="000000"/>
              </a:solidFill>
            </a:endParaRPr>
          </a:p>
        </p:txBody>
      </p:sp>
      <p:sp>
        <p:nvSpPr>
          <p:cNvPr id="7" name="Title 1"/>
          <p:cNvSpPr txBox="1">
            <a:spLocks/>
          </p:cNvSpPr>
          <p:nvPr/>
        </p:nvSpPr>
        <p:spPr bwMode="auto">
          <a:xfrm>
            <a:off x="128427" y="152400"/>
            <a:ext cx="8839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sz="3500" kern="0" dirty="0" smtClean="0">
                <a:solidFill>
                  <a:srgbClr val="000000"/>
                </a:solidFill>
                <a:latin typeface="Berlin Sans FB" panose="020E0602020502020306" pitchFamily="34" charset="0"/>
              </a:rPr>
              <a:t>Radiation heats the Earth’s surface. As air moves over warm land or water, molecules in air are heated by Conduction (direct contact).</a:t>
            </a:r>
            <a:endParaRPr lang="en-US" sz="3500" kern="0" dirty="0">
              <a:solidFill>
                <a:srgbClr val="000000"/>
              </a:solidFill>
              <a:latin typeface="Berlin Sans FB" panose="020E0602020502020306" pitchFamily="34" charset="0"/>
            </a:endParaRPr>
          </a:p>
        </p:txBody>
      </p:sp>
      <p:pic>
        <p:nvPicPr>
          <p:cNvPr id="9" name="Picture 2" descr="http://www.shorstmeyer.com/gifs/dayhe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9800"/>
            <a:ext cx="3659011" cy="440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7314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3018</TotalTime>
  <Words>905</Words>
  <Application>Microsoft Office PowerPoint</Application>
  <PresentationFormat>On-screen Show (4:3)</PresentationFormat>
  <Paragraphs>89</Paragraphs>
  <Slides>17</Slides>
  <Notes>15</Notes>
  <HiddenSlides>1</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31" baseType="lpstr">
      <vt:lpstr>Aharoni</vt:lpstr>
      <vt:lpstr>Arial</vt:lpstr>
      <vt:lpstr>Berlin Sans FB</vt:lpstr>
      <vt:lpstr>Berlin Sans FB Demi</vt:lpstr>
      <vt:lpstr>Calibri</vt:lpstr>
      <vt:lpstr>Impact</vt:lpstr>
      <vt:lpstr>Microsoft New Tai Lue</vt:lpstr>
      <vt:lpstr>Times New Roman</vt:lpstr>
      <vt:lpstr>Cloud skipper design template</vt:lpstr>
      <vt:lpstr>1_Cloud skipper design template</vt:lpstr>
      <vt:lpstr>12_Cloud skipper design template</vt:lpstr>
      <vt:lpstr>13_Cloud skipper design template</vt:lpstr>
      <vt:lpstr>2_Sun-PowerPoint-Template</vt:lpstr>
      <vt:lpstr>Acrobat Document</vt:lpstr>
      <vt:lpstr>Essential Question: What happens to the energy Earth receives from the Sun?</vt:lpstr>
      <vt:lpstr>Earlier you learned that solar radiation (Energy) from the Sun heats the Earth’s surface.</vt:lpstr>
      <vt:lpstr>PowerPoint Presentation</vt:lpstr>
      <vt:lpstr>The Sun’s energy (heat) is transferred through the atmosphere in three ways – Radiation, Conduction, and Convection</vt:lpstr>
      <vt:lpstr>Energy from the Sun is known as heat transfer by Radiation.</vt:lpstr>
      <vt:lpstr>Radiation is energy that is transferred in the form of rays or waves. </vt:lpstr>
      <vt:lpstr>Radiation Examples</vt:lpstr>
      <vt:lpstr>If you walk barefoot  on a hot beach or pavement, your feet heat up because  of conduction.</vt:lpstr>
      <vt:lpstr>PowerPoint Presentation</vt:lpstr>
      <vt:lpstr>Conduction Examples</vt:lpstr>
      <vt:lpstr>PowerPoint Presentation</vt:lpstr>
      <vt:lpstr>PowerPoint Presentation</vt:lpstr>
      <vt:lpstr>PowerPoint Presentation</vt:lpstr>
      <vt:lpstr>Convection Examples </vt:lpstr>
      <vt:lpstr>Radiation, Conduction, and Convection together distribute the Sun’s energy (heat) throughout the Earth’s atmosphere.</vt:lpstr>
      <vt:lpstr>PowerPoint Presentation</vt:lpstr>
      <vt:lpstr>Summarizer</vt:lpstr>
    </vt:vector>
  </TitlesOfParts>
  <Company>TCSS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dc:creator>Arrington C</dc:creator>
  <cp:lastModifiedBy>Ford, Spence</cp:lastModifiedBy>
  <cp:revision>196</cp:revision>
  <cp:lastPrinted>1601-01-01T00:00:00Z</cp:lastPrinted>
  <dcterms:created xsi:type="dcterms:W3CDTF">2008-11-04T03:02:41Z</dcterms:created>
  <dcterms:modified xsi:type="dcterms:W3CDTF">2019-01-18T14:52:53Z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