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3" r:id="rId3"/>
    <p:sldId id="305" r:id="rId4"/>
    <p:sldId id="306" r:id="rId5"/>
    <p:sldId id="307" r:id="rId6"/>
    <p:sldId id="308" r:id="rId7"/>
    <p:sldId id="309" r:id="rId8"/>
    <p:sldId id="314" r:id="rId9"/>
    <p:sldId id="319" r:id="rId10"/>
    <p:sldId id="324" r:id="rId11"/>
    <p:sldId id="326" r:id="rId12"/>
    <p:sldId id="328" r:id="rId13"/>
    <p:sldId id="329" r:id="rId14"/>
    <p:sldId id="33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120"/>
    <a:srgbClr val="996633"/>
    <a:srgbClr val="FFFFCC"/>
    <a:srgbClr val="422C16"/>
    <a:srgbClr val="0C788E"/>
    <a:srgbClr val="025198"/>
    <a:srgbClr val="000099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4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7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6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0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0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6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3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7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u="sng" dirty="0" smtClean="0">
                <a:solidFill>
                  <a:srgbClr val="624120"/>
                </a:solidFill>
              </a:rPr>
              <a:t>Erosion</a:t>
            </a:r>
            <a:endParaRPr lang="en-US" sz="7200" b="1" u="sng" dirty="0">
              <a:solidFill>
                <a:srgbClr val="62412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5517232"/>
            <a:ext cx="9036496" cy="1152128"/>
          </a:xfrm>
        </p:spPr>
        <p:txBody>
          <a:bodyPr/>
          <a:lstStyle/>
          <a:p>
            <a:r>
              <a:rPr lang="en-US" sz="2800" b="1" dirty="0">
                <a:solidFill>
                  <a:srgbClr val="624120"/>
                </a:solidFill>
              </a:rPr>
              <a:t>Erosion transports </a:t>
            </a:r>
            <a:r>
              <a:rPr lang="en-US" sz="2800" b="1" dirty="0" smtClean="0">
                <a:solidFill>
                  <a:srgbClr val="624120"/>
                </a:solidFill>
              </a:rPr>
              <a:t>weathered rock material</a:t>
            </a:r>
            <a:r>
              <a:rPr lang="en-US" sz="2800" b="1" dirty="0">
                <a:solidFill>
                  <a:srgbClr val="624120"/>
                </a:solidFill>
              </a:rPr>
              <a:t>.</a:t>
            </a:r>
            <a:endParaRPr lang="en-US" sz="2800" dirty="0"/>
          </a:p>
        </p:txBody>
      </p:sp>
      <p:pic>
        <p:nvPicPr>
          <p:cNvPr id="5122" name="Picture 2" descr="http://i.dailymail.co.uk/i/pix/2014/03/04/article-2573058-1C08E6E000000578-919_964x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877844" cy="3945486"/>
          </a:xfrm>
          <a:prstGeom prst="rect">
            <a:avLst/>
          </a:prstGeom>
          <a:noFill/>
          <a:ln>
            <a:solidFill>
              <a:srgbClr val="6241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624120"/>
                </a:solidFill>
              </a:rPr>
              <a:t>Deposition by Water</a:t>
            </a:r>
            <a:endParaRPr lang="en-US" sz="54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624120"/>
                </a:solidFill>
              </a:rPr>
              <a:t>Water also loses energy and deposits sediment when it empties into an ocean or lake.</a:t>
            </a:r>
            <a:endParaRPr lang="en-US" sz="4000" b="1" dirty="0">
              <a:solidFill>
                <a:srgbClr val="62412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85379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624120"/>
                </a:solidFill>
                <a:latin typeface="Arial"/>
                <a:ea typeface="+mj-ea"/>
                <a:cs typeface="Arial"/>
              </a:rPr>
              <a:t>Sediment that is deposited as water empties into an ocean or lake forms a triangular shaped deposit (delta).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4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58417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24120"/>
                </a:solidFill>
              </a:rPr>
              <a:t>The Mississippi River flowing into the Gulf of Mexico forms the Mississippi River delta.</a:t>
            </a:r>
            <a:endParaRPr lang="en-US" sz="4000" b="1" dirty="0">
              <a:solidFill>
                <a:srgbClr val="62412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56" y="2348880"/>
            <a:ext cx="4002087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624120"/>
                </a:solidFill>
              </a:rPr>
              <a:t>Deposition by Water</a:t>
            </a:r>
            <a:endParaRPr lang="en-US" sz="54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584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624120"/>
                </a:solidFill>
              </a:rPr>
              <a:t>Currents, wind, and storms carry and deposit sand along beaches.</a:t>
            </a:r>
            <a:endParaRPr lang="en-US" sz="4000" b="1" dirty="0">
              <a:solidFill>
                <a:srgbClr val="62412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9552" y="3181327"/>
            <a:ext cx="8185655" cy="2839962"/>
            <a:chOff x="539552" y="3181327"/>
            <a:chExt cx="8185655" cy="2839962"/>
          </a:xfrm>
        </p:grpSpPr>
        <p:grpSp>
          <p:nvGrpSpPr>
            <p:cNvPr id="6" name="Group 5"/>
            <p:cNvGrpSpPr/>
            <p:nvPr/>
          </p:nvGrpSpPr>
          <p:grpSpPr>
            <a:xfrm>
              <a:off x="539552" y="3209491"/>
              <a:ext cx="3849547" cy="2811798"/>
              <a:chOff x="683566" y="3212977"/>
              <a:chExt cx="3849547" cy="2811798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6" y="3212977"/>
                <a:ext cx="3849547" cy="2592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1780247" y="5592727"/>
                <a:ext cx="1656184" cy="4320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Sandbar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809214" y="3181327"/>
              <a:ext cx="3915993" cy="2836476"/>
              <a:chOff x="4809214" y="3181327"/>
              <a:chExt cx="3915993" cy="2836476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9214" y="3181327"/>
                <a:ext cx="3915993" cy="26204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5364088" y="5585755"/>
                <a:ext cx="2736304" cy="4320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Barrier Island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2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3366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624120"/>
                </a:solidFill>
              </a:rPr>
              <a:t>Deposition by Wind</a:t>
            </a:r>
            <a:endParaRPr lang="en-US" sz="54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624120"/>
                </a:solidFill>
              </a:rPr>
              <a:t>Sediments blown away by wind eventually are deposited. Over time, these deposits develop into landforms.</a:t>
            </a:r>
            <a:endParaRPr lang="en-US" sz="3600" b="1" dirty="0">
              <a:solidFill>
                <a:srgbClr val="62412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2291" y="2976018"/>
            <a:ext cx="3984443" cy="3174216"/>
            <a:chOff x="1091612" y="3558942"/>
            <a:chExt cx="3984443" cy="317421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612" y="3558942"/>
              <a:ext cx="3984443" cy="2988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1838497" y="6301110"/>
              <a:ext cx="2287696" cy="432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Sand Dune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2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624120"/>
                </a:solidFill>
              </a:rPr>
              <a:t>Deposition by Ice</a:t>
            </a:r>
            <a:endParaRPr lang="en-US" sz="54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4" y="1268760"/>
            <a:ext cx="8445624" cy="1584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624120"/>
                </a:solidFill>
              </a:rPr>
              <a:t>When glaciers begin to melt, they deposit sediment on the land.</a:t>
            </a:r>
            <a:endParaRPr lang="en-US" sz="4000" b="1" dirty="0">
              <a:solidFill>
                <a:srgbClr val="62412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2852936"/>
            <a:ext cx="8562552" cy="3342443"/>
            <a:chOff x="323528" y="2852936"/>
            <a:chExt cx="8562552" cy="3342443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52936"/>
              <a:ext cx="3867593" cy="3326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852936"/>
              <a:ext cx="4458096" cy="33424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07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5544616" cy="2160240"/>
          </a:xfrm>
        </p:spPr>
        <p:txBody>
          <a:bodyPr/>
          <a:lstStyle/>
          <a:p>
            <a:r>
              <a:rPr lang="en-US" sz="7200" b="1" u="sng" dirty="0" smtClean="0">
                <a:solidFill>
                  <a:srgbClr val="624120"/>
                </a:solidFill>
              </a:rPr>
              <a:t>Erosion by Gravity</a:t>
            </a:r>
            <a:endParaRPr lang="en-US" sz="7200" b="1" u="sng" dirty="0">
              <a:solidFill>
                <a:srgbClr val="62412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0847" y="3573016"/>
            <a:ext cx="8712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624120"/>
                </a:solidFill>
              </a:rPr>
              <a:t>Rocks and other materials, especially on steep slopes, are pulled toward the center of Earth by gravity.</a:t>
            </a:r>
            <a:endParaRPr lang="en-US" sz="4800" b="1" dirty="0">
              <a:solidFill>
                <a:srgbClr val="62412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1286"/>
            <a:ext cx="2656673" cy="306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21596"/>
            <a:ext cx="8424936" cy="1080120"/>
          </a:xfrm>
        </p:spPr>
        <p:txBody>
          <a:bodyPr/>
          <a:lstStyle/>
          <a:p>
            <a:r>
              <a:rPr lang="en-US" sz="6000" b="1" u="sng" dirty="0" smtClean="0">
                <a:solidFill>
                  <a:srgbClr val="624120"/>
                </a:solidFill>
              </a:rPr>
              <a:t>Erosion by Gravity</a:t>
            </a:r>
            <a:endParaRPr lang="en-US" sz="6000" b="1" u="sng" dirty="0">
              <a:solidFill>
                <a:srgbClr val="62412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2203" y="1310258"/>
            <a:ext cx="2857500" cy="2406774"/>
            <a:chOff x="832203" y="1310258"/>
            <a:chExt cx="2857500" cy="2406774"/>
          </a:xfrm>
        </p:grpSpPr>
        <p:pic>
          <p:nvPicPr>
            <p:cNvPr id="9226" name="Picture 10" descr="http://www.fws.gov/uploadedImages/Region_7/NWRS/Zone_2/Selawik/Images/slump%2009.300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03" y="1310258"/>
              <a:ext cx="2857500" cy="2190750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547664" y="3253085"/>
              <a:ext cx="1584176" cy="463947"/>
              <a:chOff x="1547664" y="3253085"/>
              <a:chExt cx="1584176" cy="46394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47664" y="3284984"/>
                <a:ext cx="1584176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75260" y="3253085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Slump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39552" y="3882604"/>
            <a:ext cx="3357739" cy="2749971"/>
            <a:chOff x="539552" y="3882604"/>
            <a:chExt cx="3357739" cy="2749971"/>
          </a:xfrm>
        </p:grpSpPr>
        <p:pic>
          <p:nvPicPr>
            <p:cNvPr id="9222" name="Picture 6" descr="http://derosaworld.typepad.com/.a/6a00d8341c7c7d53ef01287659af3a970c-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82604"/>
              <a:ext cx="3357739" cy="2520280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174305" y="6170910"/>
              <a:ext cx="2088232" cy="461665"/>
              <a:chOff x="1462337" y="3253085"/>
              <a:chExt cx="2088232" cy="46166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462337" y="3269035"/>
                <a:ext cx="2088232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75260" y="3253085"/>
                <a:ext cx="1744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Rock Slide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572000" y="1310258"/>
            <a:ext cx="4058879" cy="5306368"/>
            <a:chOff x="4572000" y="1310258"/>
            <a:chExt cx="4058879" cy="5306368"/>
          </a:xfrm>
        </p:grpSpPr>
        <p:pic>
          <p:nvPicPr>
            <p:cNvPr id="9230" name="Picture 14" descr="http://wordlesstech.com/wp-content/uploads/2014/05/Gigantic-Colorado-Mudslide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10258"/>
              <a:ext cx="4058879" cy="5092626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5635700" y="6152679"/>
              <a:ext cx="2088232" cy="463947"/>
              <a:chOff x="1547664" y="3253085"/>
              <a:chExt cx="2088232" cy="463947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47664" y="3284984"/>
                <a:ext cx="2088232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75260" y="3253085"/>
                <a:ext cx="1744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Mud Slide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89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4752528" cy="2160240"/>
          </a:xfrm>
        </p:spPr>
        <p:txBody>
          <a:bodyPr/>
          <a:lstStyle/>
          <a:p>
            <a:r>
              <a:rPr lang="en-US" sz="7200" b="1" u="sng" dirty="0" smtClean="0">
                <a:solidFill>
                  <a:srgbClr val="624120"/>
                </a:solidFill>
              </a:rPr>
              <a:t>Erosion by Wind</a:t>
            </a:r>
            <a:endParaRPr lang="en-US" sz="7200" b="1" u="sng" dirty="0">
              <a:solidFill>
                <a:srgbClr val="62412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3368" y="3789040"/>
            <a:ext cx="8712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624120"/>
                </a:solidFill>
              </a:rPr>
              <a:t>When air moves, it picks </a:t>
            </a:r>
            <a:br>
              <a:rPr lang="en-US" sz="4800" b="1" dirty="0" smtClean="0">
                <a:solidFill>
                  <a:srgbClr val="624120"/>
                </a:solidFill>
              </a:rPr>
            </a:br>
            <a:r>
              <a:rPr lang="en-US" sz="4800" b="1" dirty="0" smtClean="0">
                <a:solidFill>
                  <a:srgbClr val="624120"/>
                </a:solidFill>
              </a:rPr>
              <a:t>up loose material and transports it to other places.</a:t>
            </a:r>
            <a:endParaRPr lang="en-US" sz="4800" b="1" dirty="0">
              <a:solidFill>
                <a:srgbClr val="624120"/>
              </a:solidFill>
            </a:endParaRPr>
          </a:p>
        </p:txBody>
      </p:sp>
      <p:pic>
        <p:nvPicPr>
          <p:cNvPr id="11268" name="Picture 4" descr="http://mauritiusattractions.com/content/images/guide/mauritius-wind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5" l="500" r="100000">
                        <a14:foregroundMark x1="51500" y1="34091" x2="51500" y2="34091"/>
                        <a14:foregroundMark x1="54833" y1="15657" x2="54833" y2="15657"/>
                        <a14:foregroundMark x1="44500" y1="17929" x2="44500" y2="17929"/>
                        <a14:foregroundMark x1="9667" y1="56818" x2="9667" y2="56818"/>
                        <a14:foregroundMark x1="9667" y1="53535" x2="9667" y2="53535"/>
                        <a14:foregroundMark x1="9667" y1="62879" x2="9667" y2="62879"/>
                        <a14:foregroundMark x1="17667" y1="60101" x2="17667" y2="60101"/>
                        <a14:foregroundMark x1="23500" y1="59091" x2="23500" y2="59091"/>
                        <a14:foregroundMark x1="23500" y1="56313" x2="23500" y2="56313"/>
                        <a14:foregroundMark x1="26833" y1="55303" x2="26833" y2="55303"/>
                        <a14:foregroundMark x1="33500" y1="55556" x2="33500" y2="55556"/>
                        <a14:foregroundMark x1="13167" y1="61616" x2="13167" y2="61616"/>
                        <a14:foregroundMark x1="14667" y1="53030" x2="14667" y2="53030"/>
                        <a14:foregroundMark x1="13667" y1="56313" x2="13667" y2="56313"/>
                        <a14:foregroundMark x1="4667" y1="63889" x2="4667" y2="63889"/>
                        <a14:foregroundMark x1="15333" y1="60859" x2="15333" y2="6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223">
            <a:off x="4421044" y="298349"/>
            <a:ext cx="4541620" cy="29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87" y="389192"/>
            <a:ext cx="3744416" cy="2520280"/>
          </a:xfrm>
        </p:spPr>
        <p:txBody>
          <a:bodyPr/>
          <a:lstStyle/>
          <a:p>
            <a:r>
              <a:rPr lang="en-US" sz="6600" b="1" u="sng" dirty="0" smtClean="0">
                <a:solidFill>
                  <a:srgbClr val="624120"/>
                </a:solidFill>
              </a:rPr>
              <a:t>Erosion </a:t>
            </a:r>
            <a:br>
              <a:rPr lang="en-US" sz="6600" b="1" u="sng" dirty="0" smtClean="0">
                <a:solidFill>
                  <a:srgbClr val="624120"/>
                </a:solidFill>
              </a:rPr>
            </a:br>
            <a:r>
              <a:rPr lang="en-US" sz="6600" b="1" u="sng" dirty="0" smtClean="0">
                <a:solidFill>
                  <a:srgbClr val="624120"/>
                </a:solidFill>
              </a:rPr>
              <a:t>by Wind</a:t>
            </a:r>
            <a:endParaRPr lang="en-US" sz="6600" b="1" u="sng" dirty="0">
              <a:solidFill>
                <a:srgbClr val="62412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27784" y="3645024"/>
            <a:ext cx="3467100" cy="2896691"/>
            <a:chOff x="504103" y="3700646"/>
            <a:chExt cx="3467100" cy="2896691"/>
          </a:xfrm>
        </p:grpSpPr>
        <p:pic>
          <p:nvPicPr>
            <p:cNvPr id="12292" name="Picture 4" descr="http://texasclimatenews.org/wp/wp-content/uploads/haboo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3" y="3700646"/>
              <a:ext cx="3467100" cy="2667000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238528" y="6133390"/>
              <a:ext cx="1998250" cy="463947"/>
              <a:chOff x="1515765" y="3253085"/>
              <a:chExt cx="1998250" cy="463947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47663" y="3284984"/>
                <a:ext cx="1957111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15765" y="3253085"/>
                <a:ext cx="1998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Dust Storm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020628" y="535211"/>
            <a:ext cx="4816227" cy="2896269"/>
            <a:chOff x="4020628" y="535211"/>
            <a:chExt cx="4816227" cy="2896269"/>
          </a:xfrm>
        </p:grpSpPr>
        <p:pic>
          <p:nvPicPr>
            <p:cNvPr id="12290" name="Picture 2" descr="http://www.vizrt.com/news/30629/sandstorm.png/alternates/w940up/sandstor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628" y="535211"/>
              <a:ext cx="4816227" cy="2664296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5558188" y="2967533"/>
              <a:ext cx="2038148" cy="463947"/>
              <a:chOff x="1547664" y="3253085"/>
              <a:chExt cx="2038148" cy="46394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547664" y="3284984"/>
                <a:ext cx="2038148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90196" y="3253085"/>
                <a:ext cx="1910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Sandstorm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6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an.umces.edu/imagelibrary/albums/userpics/10002/normal_ian-symbol-waterfal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86" y="-5376"/>
            <a:ext cx="6520206" cy="68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4752528" cy="2160240"/>
          </a:xfrm>
        </p:spPr>
        <p:txBody>
          <a:bodyPr/>
          <a:lstStyle/>
          <a:p>
            <a:r>
              <a:rPr lang="en-US" sz="7200" b="1" u="sng" dirty="0" smtClean="0">
                <a:solidFill>
                  <a:srgbClr val="624120"/>
                </a:solidFill>
              </a:rPr>
              <a:t>Erosion by Water</a:t>
            </a:r>
            <a:endParaRPr lang="en-US" sz="7200" b="1" u="sng" dirty="0">
              <a:solidFill>
                <a:srgbClr val="62412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2492896"/>
            <a:ext cx="8712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624120"/>
                </a:solidFill>
              </a:rPr>
              <a:t>When water moves, it picks </a:t>
            </a:r>
            <a:br>
              <a:rPr lang="en-US" sz="4800" b="1" dirty="0" smtClean="0">
                <a:solidFill>
                  <a:srgbClr val="624120"/>
                </a:solidFill>
              </a:rPr>
            </a:br>
            <a:r>
              <a:rPr lang="en-US" sz="4800" b="1" dirty="0" smtClean="0">
                <a:solidFill>
                  <a:srgbClr val="624120"/>
                </a:solidFill>
              </a:rPr>
              <a:t>up loose material and transports it to other places.</a:t>
            </a:r>
            <a:endParaRPr lang="en-US" sz="4800" b="1" dirty="0">
              <a:solidFill>
                <a:srgbClr val="624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-64468"/>
            <a:ext cx="4932041" cy="1001819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624120"/>
                </a:solidFill>
              </a:rPr>
              <a:t>Erosion by Water</a:t>
            </a:r>
            <a:endParaRPr lang="en-US" sz="4000" b="1" u="sng" dirty="0">
              <a:solidFill>
                <a:srgbClr val="62412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4777" y="974289"/>
            <a:ext cx="3965603" cy="2739492"/>
            <a:chOff x="4761225" y="227664"/>
            <a:chExt cx="3965603" cy="2739492"/>
          </a:xfrm>
        </p:grpSpPr>
        <p:pic>
          <p:nvPicPr>
            <p:cNvPr id="14340" name="Picture 4" descr="http://www.onegeology.org/extra/kids/images/eros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25" y="333995"/>
              <a:ext cx="3965603" cy="2633161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5158695" y="227664"/>
              <a:ext cx="3168353" cy="461665"/>
              <a:chOff x="1810042" y="830311"/>
              <a:chExt cx="3346817" cy="46166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969378" y="851577"/>
                <a:ext cx="2984985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10042" y="830311"/>
                <a:ext cx="3346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Rivers or Streams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67188" y="3887992"/>
            <a:ext cx="3185904" cy="2289231"/>
            <a:chOff x="899592" y="1873412"/>
            <a:chExt cx="3185904" cy="2289231"/>
          </a:xfrm>
        </p:grpSpPr>
        <p:pic>
          <p:nvPicPr>
            <p:cNvPr id="14338" name="Picture 2" descr="http://stumbles.id.au/clem/resources/media/images/flooding-0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049327"/>
              <a:ext cx="3185904" cy="2113316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1482963" y="1873412"/>
              <a:ext cx="2038148" cy="463947"/>
              <a:chOff x="1568790" y="1238527"/>
              <a:chExt cx="2038148" cy="46394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568790" y="1270426"/>
                <a:ext cx="2038148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18629" y="1238527"/>
                <a:ext cx="173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Flooding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26105" y="3901157"/>
            <a:ext cx="3070678" cy="2220856"/>
            <a:chOff x="925258" y="4333205"/>
            <a:chExt cx="3070678" cy="2220856"/>
          </a:xfrm>
        </p:grpSpPr>
        <p:pic>
          <p:nvPicPr>
            <p:cNvPr id="14344" name="Picture 8" descr="http://indianapublicmedia.org/eartheats/files/2014/02/Soil-Erosion-21-940x62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58" y="4509120"/>
              <a:ext cx="3070678" cy="2044941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1405814" y="4333205"/>
              <a:ext cx="2038148" cy="463947"/>
              <a:chOff x="1511955" y="1342176"/>
              <a:chExt cx="2038148" cy="46394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511955" y="1374075"/>
                <a:ext cx="2038148" cy="4320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44306" y="1342176"/>
                <a:ext cx="13309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624120"/>
                    </a:solidFill>
                  </a:rPr>
                  <a:t>Runoff</a:t>
                </a:r>
                <a:endParaRPr lang="en-US" sz="2400" b="1" dirty="0">
                  <a:solidFill>
                    <a:srgbClr val="62412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31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3/33/Briksdalsbreen_(03_27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15930"/>
            <a:ext cx="107307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2711" y="404664"/>
            <a:ext cx="4752528" cy="2160240"/>
          </a:xfrm>
        </p:spPr>
        <p:txBody>
          <a:bodyPr/>
          <a:lstStyle/>
          <a:p>
            <a:r>
              <a:rPr lang="en-US" sz="7200" b="1" u="sng" dirty="0" smtClean="0">
                <a:solidFill>
                  <a:schemeClr val="bg1"/>
                </a:solidFill>
              </a:rPr>
              <a:t>Erosion by Ice</a:t>
            </a:r>
            <a:endParaRPr lang="en-US" sz="7200" b="1" u="sng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30254" y="3933056"/>
            <a:ext cx="8712968" cy="2520280"/>
          </a:xfrm>
          <a:prstGeom prst="rect">
            <a:avLst/>
          </a:prstGeom>
          <a:solidFill>
            <a:schemeClr val="bg1">
              <a:alpha val="83000"/>
            </a:schemeClr>
          </a:solidFill>
          <a:ln cap="rnd">
            <a:solidFill>
              <a:srgbClr val="62412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624120"/>
                </a:solidFill>
              </a:rPr>
              <a:t>When a glacier moves, it picks up loose material and transports it to other places.</a:t>
            </a:r>
            <a:endParaRPr lang="en-US" sz="4800" b="1" dirty="0">
              <a:solidFill>
                <a:srgbClr val="624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9600" b="1" u="sng" dirty="0" smtClean="0">
                <a:solidFill>
                  <a:srgbClr val="624120"/>
                </a:solidFill>
              </a:rPr>
              <a:t>Deposition</a:t>
            </a:r>
            <a:endParaRPr lang="en-US" sz="96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517232"/>
            <a:ext cx="8856984" cy="1340768"/>
          </a:xfrm>
        </p:spPr>
        <p:txBody>
          <a:bodyPr/>
          <a:lstStyle/>
          <a:p>
            <a:r>
              <a:rPr lang="en-US" b="1" dirty="0">
                <a:solidFill>
                  <a:srgbClr val="624120"/>
                </a:solidFill>
              </a:rPr>
              <a:t>Deposition occurs where the agents (forces) of erosion lay sediment down.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87" y="1484784"/>
            <a:ext cx="6536361" cy="4098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13907</TotalTime>
  <Words>215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Diseño predeterminado</vt:lpstr>
      <vt:lpstr>Erosion</vt:lpstr>
      <vt:lpstr>Erosion by Gravity</vt:lpstr>
      <vt:lpstr>Erosion by Gravity</vt:lpstr>
      <vt:lpstr>Erosion by Wind</vt:lpstr>
      <vt:lpstr>Erosion  by Wind</vt:lpstr>
      <vt:lpstr>Erosion by Water</vt:lpstr>
      <vt:lpstr>Erosion by Water</vt:lpstr>
      <vt:lpstr>Erosion by Ice</vt:lpstr>
      <vt:lpstr>Deposition</vt:lpstr>
      <vt:lpstr>Deposition by Water</vt:lpstr>
      <vt:lpstr>The Mississippi River flowing into the Gulf of Mexico forms the Mississippi River delta.</vt:lpstr>
      <vt:lpstr>Deposition by Water</vt:lpstr>
      <vt:lpstr>Deposition by Wind</vt:lpstr>
      <vt:lpstr>Deposition by Ice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Ford, Spence</cp:lastModifiedBy>
  <cp:revision>819</cp:revision>
  <dcterms:created xsi:type="dcterms:W3CDTF">2010-05-23T14:28:12Z</dcterms:created>
  <dcterms:modified xsi:type="dcterms:W3CDTF">2018-04-19T14:15:26Z</dcterms:modified>
</cp:coreProperties>
</file>