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</p:sldMasterIdLst>
  <p:sldIdLst>
    <p:sldId id="293" r:id="rId7"/>
    <p:sldId id="292" r:id="rId8"/>
    <p:sldId id="289" r:id="rId9"/>
    <p:sldId id="288" r:id="rId10"/>
    <p:sldId id="260" r:id="rId11"/>
    <p:sldId id="262" r:id="rId12"/>
    <p:sldId id="264" r:id="rId13"/>
    <p:sldId id="265" r:id="rId14"/>
    <p:sldId id="266" r:id="rId15"/>
    <p:sldId id="267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2" r:id="rId25"/>
    <p:sldId id="283" r:id="rId26"/>
    <p:sldId id="299" r:id="rId27"/>
    <p:sldId id="300" r:id="rId28"/>
    <p:sldId id="285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120"/>
    <a:srgbClr val="996633"/>
    <a:srgbClr val="FFFFCC"/>
    <a:srgbClr val="422C16"/>
    <a:srgbClr val="0C788E"/>
    <a:srgbClr val="025198"/>
    <a:srgbClr val="000099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7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0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0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35E4-EA88-40AA-A4BE-D10DF161A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B31EC-25FF-43C2-8893-312D443ED20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EF0C-883F-4EA1-8C6E-99FF0292E2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57DDB-ADFD-4456-9F95-E9AB9BA5EB4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6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260-847E-4828-B1E1-319A354B293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F323-39BB-47E7-82A6-DAED16E6549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300B-1A77-4AD6-B0DF-7FF52CA16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59CD-6075-4C5E-9B85-6BEEB2D5ED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6ED9-14F0-475C-9156-A21F7F25440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3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007E7-28A2-4A42-AACF-0AB44E25D7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F912-CF4D-466B-BCB9-0C59D05EE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7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0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2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B0842-B72E-4991-B519-32484EC6EC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24.media.tumblr.com/69856f10955e16832474d178f3c5c330/tumblr_mkk29psOWb1ru423q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63488"/>
            <a:ext cx="9252520" cy="9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qWtny48lqnY/UwhzIxw8EtI/AAAAAAAABfU/FCQ8rqPIEa0/s1600/frost-wedging-examp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1"/>
            <a:ext cx="11798699" cy="71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90760"/>
            <a:ext cx="8229600" cy="1359024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Weathering: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Frost Wedging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6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44016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Example of </a:t>
            </a:r>
            <a:br>
              <a:rPr lang="en-US" sz="5400" b="1" dirty="0" smtClean="0">
                <a:solidFill>
                  <a:srgbClr val="624120"/>
                </a:solidFill>
              </a:rPr>
            </a:br>
            <a:r>
              <a:rPr lang="en-US" sz="5400" b="1" dirty="0" smtClean="0">
                <a:solidFill>
                  <a:srgbClr val="624120"/>
                </a:solidFill>
              </a:rPr>
              <a:t>Mechanical Weathering:</a:t>
            </a:r>
            <a:endParaRPr lang="en-US" sz="5400" b="1" dirty="0">
              <a:solidFill>
                <a:srgbClr val="62412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632" y="198884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kern="0" dirty="0" smtClean="0">
                <a:solidFill>
                  <a:srgbClr val="624120"/>
                </a:solidFill>
                <a:latin typeface="Arial"/>
                <a:cs typeface="Arial"/>
              </a:rPr>
              <a:t>Exfoliation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0242" name="Picture 2" descr="http://www.sierracollege.edu/ejournals/jscnhm/v2n1/img/hilton/I-80_diagram-7-exfol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33956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b.mst.edu/~rogersda/phd_research/Close%20Up%20Little%20Shuteye%20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206896"/>
            <a:ext cx="16129791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34828"/>
            <a:ext cx="8229600" cy="1359024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Weathering: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Exfoliation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58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8135"/>
            <a:ext cx="8784976" cy="93610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24120"/>
                </a:solidFill>
              </a:rPr>
              <a:t>Example of </a:t>
            </a:r>
            <a:br>
              <a:rPr lang="en-US" sz="4800" b="1" dirty="0" smtClean="0">
                <a:solidFill>
                  <a:srgbClr val="624120"/>
                </a:solidFill>
              </a:rPr>
            </a:br>
            <a:r>
              <a:rPr lang="en-US" sz="4800" b="1" dirty="0" smtClean="0">
                <a:solidFill>
                  <a:srgbClr val="624120"/>
                </a:solidFill>
              </a:rPr>
              <a:t>Mechanical Weathering:</a:t>
            </a:r>
            <a:endParaRPr lang="en-US" sz="4800" b="1" dirty="0">
              <a:solidFill>
                <a:srgbClr val="62412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630" y="1673755"/>
            <a:ext cx="87849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624120"/>
                </a:solidFill>
              </a:rPr>
              <a:t>T</a:t>
            </a:r>
            <a:r>
              <a:rPr lang="en-US" sz="3500" b="1" dirty="0" smtClean="0">
                <a:solidFill>
                  <a:srgbClr val="624120"/>
                </a:solidFill>
              </a:rPr>
              <a:t>he </a:t>
            </a:r>
            <a:r>
              <a:rPr lang="en-US" sz="3500" b="1" dirty="0">
                <a:solidFill>
                  <a:srgbClr val="624120"/>
                </a:solidFill>
              </a:rPr>
              <a:t>expansion and contraction of rock, caused by temperature </a:t>
            </a:r>
            <a:r>
              <a:rPr lang="en-US" sz="3500" b="1" dirty="0" smtClean="0">
                <a:solidFill>
                  <a:srgbClr val="624120"/>
                </a:solidFill>
              </a:rPr>
              <a:t>changes</a:t>
            </a:r>
          </a:p>
          <a:p>
            <a:pPr algn="ctr"/>
            <a:r>
              <a:rPr lang="en-US" sz="3500" b="1" dirty="0" smtClean="0">
                <a:solidFill>
                  <a:srgbClr val="624120"/>
                </a:solidFill>
              </a:rPr>
              <a:t>[Thermal Expansion].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078" y="445380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24120"/>
                </a:solidFill>
              </a:rPr>
              <a:t>Expand</a:t>
            </a:r>
            <a:endParaRPr lang="en-US" sz="4400" b="1" dirty="0">
              <a:solidFill>
                <a:srgbClr val="6241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41505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24120"/>
                </a:solidFill>
              </a:rPr>
              <a:t>Contract</a:t>
            </a:r>
            <a:endParaRPr lang="en-US" sz="4400" b="1" dirty="0">
              <a:solidFill>
                <a:srgbClr val="62412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7826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19" y="5013009"/>
            <a:ext cx="1009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2" b="100000" l="89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64" y="5046513"/>
            <a:ext cx="8477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74" b="98947" l="842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15" y="3677579"/>
            <a:ext cx="904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1" y="3716662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3980">
            <a:off x="1211988" y="3670261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974">
            <a:off x="1130672" y="5224318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0840">
            <a:off x="2438534" y="3695285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4" y="5224317"/>
            <a:ext cx="87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7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8793E-6 L -0.05694 -0.075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37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231 L -0.06823 0.07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36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5024E-6 L 0.05225 -0.068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34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502E-6 L 0.05191 0.06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31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578 L 0.0349 0.045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254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116 L -0.03385 0.045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33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463 L 0.02969 -0.044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245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115 L -0.02969 -0.044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1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2318975"/>
            <a:ext cx="4252441" cy="3574867"/>
            <a:chOff x="539552" y="908721"/>
            <a:chExt cx="4252441" cy="3574867"/>
          </a:xfrm>
        </p:grpSpPr>
        <p:pic>
          <p:nvPicPr>
            <p:cNvPr id="5122" name="Picture 2" descr="http://w3.salemstate.edu/~lhanson/gls210/images_wea/wea_fir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08721"/>
              <a:ext cx="4252441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827584" y="3861048"/>
              <a:ext cx="3672408" cy="5760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624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3465" y="3837257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24120"/>
                  </a:solidFill>
                </a:rPr>
                <a:t>Thermal shattering of rock due to a forest fire</a:t>
              </a:r>
              <a:endParaRPr lang="en-US" dirty="0">
                <a:solidFill>
                  <a:srgbClr val="62412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624120"/>
                </a:solidFill>
              </a:rPr>
              <a:t>For example, heating of rocks by sunlight or fires can cause expansion of their minerals. This stress  eventually cause the rock to crack apart.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4048" y="2132856"/>
            <a:ext cx="3816424" cy="4248097"/>
            <a:chOff x="5076056" y="1843458"/>
            <a:chExt cx="3816424" cy="424809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43458"/>
              <a:ext cx="3672408" cy="4080454"/>
            </a:xfrm>
            <a:prstGeom prst="rect">
              <a:avLst/>
            </a:prstGeom>
            <a:noFill/>
            <a:ln w="9525">
              <a:solidFill>
                <a:srgbClr val="62412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5076056" y="5182724"/>
              <a:ext cx="3816424" cy="90883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624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4109" y="5151068"/>
              <a:ext cx="35283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624120"/>
                  </a:solidFill>
                </a:rPr>
                <a:t>The heated exterior </a:t>
              </a:r>
              <a:r>
                <a:rPr lang="en-US" dirty="0" smtClean="0">
                  <a:solidFill>
                    <a:srgbClr val="624120"/>
                  </a:solidFill>
                </a:rPr>
                <a:t>will </a:t>
              </a:r>
              <a:r>
                <a:rPr lang="en-US" dirty="0">
                  <a:solidFill>
                    <a:srgbClr val="624120"/>
                  </a:solidFill>
                </a:rPr>
                <a:t>expand </a:t>
              </a:r>
              <a:r>
                <a:rPr lang="en-US" dirty="0" smtClean="0">
                  <a:solidFill>
                    <a:srgbClr val="624120"/>
                  </a:solidFill>
                </a:rPr>
                <a:t>faster than </a:t>
              </a:r>
              <a:r>
                <a:rPr lang="en-US" dirty="0">
                  <a:solidFill>
                    <a:srgbClr val="624120"/>
                  </a:solidFill>
                </a:rPr>
                <a:t>the cool interior, causing the exterior to </a:t>
              </a:r>
              <a:r>
                <a:rPr lang="en-US" dirty="0" smtClean="0">
                  <a:solidFill>
                    <a:srgbClr val="624120"/>
                  </a:solidFill>
                </a:rPr>
                <a:t>break.</a:t>
              </a:r>
              <a:endParaRPr lang="en-US" dirty="0">
                <a:solidFill>
                  <a:srgbClr val="6241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3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176464" cy="2736304"/>
          </a:xfrm>
        </p:spPr>
        <p:txBody>
          <a:bodyPr/>
          <a:lstStyle/>
          <a:p>
            <a:r>
              <a:rPr lang="en-US" b="1" dirty="0" smtClean="0">
                <a:solidFill>
                  <a:srgbClr val="624120"/>
                </a:solidFill>
              </a:rPr>
              <a:t>Example of Mechanical Weathering:</a:t>
            </a:r>
            <a:endParaRPr lang="en-US" b="1" dirty="0">
              <a:solidFill>
                <a:srgbClr val="62412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356992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00" b="1" kern="0" dirty="0" smtClean="0">
                <a:solidFill>
                  <a:srgbClr val="624120"/>
                </a:solidFill>
                <a:latin typeface="Arial"/>
                <a:cs typeface="Arial"/>
              </a:rPr>
              <a:t>Biological</a:t>
            </a:r>
            <a:br>
              <a:rPr lang="en-US" sz="5600" b="1" kern="0" dirty="0" smtClean="0">
                <a:solidFill>
                  <a:srgbClr val="624120"/>
                </a:solidFill>
                <a:latin typeface="Arial"/>
                <a:cs typeface="Arial"/>
              </a:rPr>
            </a:br>
            <a:r>
              <a:rPr lang="en-US" sz="5600" b="1" kern="0" dirty="0" smtClean="0">
                <a:solidFill>
                  <a:srgbClr val="624120"/>
                </a:solidFill>
                <a:latin typeface="Arial"/>
                <a:cs typeface="Arial"/>
              </a:rPr>
              <a:t>Weathering</a:t>
            </a:r>
            <a:endParaRPr lang="en-US" sz="56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-11987"/>
            <a:ext cx="4476750" cy="7277100"/>
          </a:xfrm>
          <a:prstGeom prst="rect">
            <a:avLst/>
          </a:prstGeom>
          <a:noFill/>
          <a:ln w="38100">
            <a:solidFill>
              <a:srgbClr val="6241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23695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120"/>
                </a:solidFill>
              </a:rPr>
              <a:t>Water and nutrients collect in the cracks of rocks that can result in the growth of plants. As the roots grow, they enlarge the cracks.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364" y="3068960"/>
            <a:ext cx="8436152" cy="3078342"/>
            <a:chOff x="403529" y="3068960"/>
            <a:chExt cx="8436152" cy="3078342"/>
          </a:xfrm>
        </p:grpSpPr>
        <p:pic>
          <p:nvPicPr>
            <p:cNvPr id="8194" name="Picture 2" descr="http://s0.geograph.org.uk/geophotos/02/67/12/2671203_19dc000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29" y="3068960"/>
              <a:ext cx="4104456" cy="3078342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739" y="3213133"/>
              <a:ext cx="4016942" cy="2827459"/>
            </a:xfrm>
            <a:prstGeom prst="rect">
              <a:avLst/>
            </a:prstGeom>
            <a:noFill/>
            <a:ln w="9525">
              <a:solidFill>
                <a:srgbClr val="62412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85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23695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120"/>
                </a:solidFill>
              </a:rPr>
              <a:t>Burrowing animals also cause mechanical weathering. They loosen sediment and push it to the surface as they burrow (dig).</a:t>
            </a:r>
            <a:endParaRPr lang="en-US" sz="4000" b="1" dirty="0">
              <a:solidFill>
                <a:srgbClr val="62412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552" y="2925746"/>
            <a:ext cx="7986740" cy="3781285"/>
            <a:chOff x="539552" y="2925746"/>
            <a:chExt cx="7986740" cy="3781285"/>
          </a:xfrm>
        </p:grpSpPr>
        <p:pic>
          <p:nvPicPr>
            <p:cNvPr id="9218" name="Picture 2" descr="https://classconnection.s3.amazonaws.com/261/flashcards/893261/jpg/ground-hog132129005802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931614"/>
              <a:ext cx="2808312" cy="1867149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farm5.staticflickr.com/4063/4285992318_39c699be64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992531"/>
              <a:ext cx="2286000" cy="1714500"/>
            </a:xfrm>
            <a:prstGeom prst="rect">
              <a:avLst/>
            </a:prstGeom>
            <a:noFill/>
            <a:ln>
              <a:solidFill>
                <a:srgbClr val="62412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925746"/>
              <a:ext cx="4602364" cy="3781285"/>
            </a:xfrm>
            <a:prstGeom prst="rect">
              <a:avLst/>
            </a:prstGeom>
            <a:noFill/>
            <a:ln w="9525">
              <a:solidFill>
                <a:srgbClr val="62412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5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0318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120"/>
                </a:solidFill>
              </a:rPr>
              <a:t>Weathering can also </a:t>
            </a:r>
            <a:r>
              <a:rPr lang="en-US" sz="4000" b="1" dirty="0">
                <a:solidFill>
                  <a:srgbClr val="624120"/>
                </a:solidFill>
              </a:rPr>
              <a:t>occur </a:t>
            </a:r>
            <a:r>
              <a:rPr lang="en-US" sz="4000" b="1" dirty="0" smtClean="0">
                <a:solidFill>
                  <a:srgbClr val="624120"/>
                </a:solidFill>
              </a:rPr>
              <a:t>by the </a:t>
            </a:r>
            <a:r>
              <a:rPr lang="en-US" sz="4000" b="1" dirty="0">
                <a:solidFill>
                  <a:srgbClr val="624120"/>
                </a:solidFill>
              </a:rPr>
              <a:t>rubbing of one object or surface</a:t>
            </a:r>
          </a:p>
          <a:p>
            <a:pPr algn="ctr"/>
            <a:r>
              <a:rPr lang="en-US" sz="4000" b="1" dirty="0">
                <a:solidFill>
                  <a:srgbClr val="624120"/>
                </a:solidFill>
              </a:rPr>
              <a:t>against </a:t>
            </a:r>
            <a:r>
              <a:rPr lang="en-US" sz="4000" b="1" dirty="0" smtClean="0">
                <a:solidFill>
                  <a:srgbClr val="624120"/>
                </a:solidFill>
              </a:rPr>
              <a:t>another [Abrasion].  </a:t>
            </a:r>
            <a:endParaRPr lang="en-US" sz="4000" b="1" dirty="0">
              <a:solidFill>
                <a:srgbClr val="62412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496" y="2796694"/>
            <a:ext cx="7994297" cy="2993200"/>
            <a:chOff x="500909" y="2820512"/>
            <a:chExt cx="7994297" cy="2993200"/>
          </a:xfrm>
        </p:grpSpPr>
        <p:grpSp>
          <p:nvGrpSpPr>
            <p:cNvPr id="8" name="Group 7"/>
            <p:cNvGrpSpPr/>
            <p:nvPr/>
          </p:nvGrpSpPr>
          <p:grpSpPr>
            <a:xfrm>
              <a:off x="500909" y="2852936"/>
              <a:ext cx="3902649" cy="2958652"/>
              <a:chOff x="467544" y="2492896"/>
              <a:chExt cx="3902649" cy="2958652"/>
            </a:xfrm>
          </p:grpSpPr>
          <p:pic>
            <p:nvPicPr>
              <p:cNvPr id="12290" name="Picture 2" descr="http://www.asergeev.com/pictures/archives/2013/1175/jpeg/1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492896"/>
                <a:ext cx="3902649" cy="2592288"/>
              </a:xfrm>
              <a:prstGeom prst="rect">
                <a:avLst/>
              </a:prstGeom>
              <a:noFill/>
              <a:ln>
                <a:solidFill>
                  <a:srgbClr val="62412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941864" y="4609659"/>
                <a:ext cx="2954008" cy="841889"/>
                <a:chOff x="897912" y="4497411"/>
                <a:chExt cx="2954008" cy="841889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897912" y="4524468"/>
                  <a:ext cx="2954008" cy="81483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241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992866" y="4497411"/>
                  <a:ext cx="27575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624120"/>
                      </a:solidFill>
                    </a:rPr>
                    <a:t>Sand rubbing </a:t>
                  </a:r>
                  <a:br>
                    <a:rPr lang="en-US" sz="2400" b="1" dirty="0" smtClean="0">
                      <a:solidFill>
                        <a:srgbClr val="624120"/>
                      </a:solidFill>
                    </a:rPr>
                  </a:br>
                  <a:r>
                    <a:rPr lang="en-US" sz="2400" b="1" dirty="0" smtClean="0">
                      <a:solidFill>
                        <a:srgbClr val="624120"/>
                      </a:solidFill>
                    </a:rPr>
                    <a:t>against the rock</a:t>
                  </a:r>
                  <a:endParaRPr lang="en-US" sz="2400" b="1" dirty="0">
                    <a:solidFill>
                      <a:srgbClr val="62412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5168878" y="2820512"/>
              <a:ext cx="3326328" cy="2993200"/>
              <a:chOff x="5148064" y="2477342"/>
              <a:chExt cx="3326328" cy="2993200"/>
            </a:xfrm>
          </p:grpSpPr>
          <p:pic>
            <p:nvPicPr>
              <p:cNvPr id="12292" name="Picture 4" descr="http://f.tqn.com/y/geology/1/S/6/Y/1/riverrock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77342"/>
                <a:ext cx="3326328" cy="2607841"/>
              </a:xfrm>
              <a:prstGeom prst="rect">
                <a:avLst/>
              </a:prstGeom>
              <a:noFill/>
              <a:ln>
                <a:solidFill>
                  <a:srgbClr val="62412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220072" y="4454879"/>
                <a:ext cx="3168352" cy="1015663"/>
                <a:chOff x="783760" y="4476145"/>
                <a:chExt cx="3168352" cy="1015663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783760" y="4530386"/>
                  <a:ext cx="3168352" cy="9315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241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19566" y="4476145"/>
                  <a:ext cx="295232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624120"/>
                      </a:solidFill>
                    </a:rPr>
                    <a:t>Rocks and other sediment rubbing against one another</a:t>
                  </a:r>
                  <a:endParaRPr lang="en-US" sz="2000" b="1" dirty="0">
                    <a:solidFill>
                      <a:srgbClr val="624120"/>
                    </a:solidFill>
                  </a:endParaRPr>
                </a:p>
              </p:txBody>
            </p:sp>
          </p:grpSp>
        </p:grp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" y="2612804"/>
            <a:ext cx="7916522" cy="3343490"/>
          </a:xfrm>
          <a:prstGeom prst="rect">
            <a:avLst/>
          </a:prstGeom>
          <a:noFill/>
          <a:ln w="12700">
            <a:solidFill>
              <a:srgbClr val="6241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5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rgbClr val="624120"/>
                </a:solidFill>
              </a:rPr>
              <a:t>Chemical Weathering</a:t>
            </a:r>
            <a:endParaRPr lang="en-US" sz="60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547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624120"/>
                </a:solidFill>
              </a:rPr>
              <a:t>Chemical reactions dissolve or change the minerals in rocks or change them into different minerals [changes the chemical composition]</a:t>
            </a:r>
          </a:p>
        </p:txBody>
      </p:sp>
    </p:spTree>
    <p:extLst>
      <p:ext uri="{BB962C8B-B14F-4D97-AF65-F5344CB8AC3E}">
        <p14:creationId xmlns:p14="http://schemas.microsoft.com/office/powerpoint/2010/main" val="892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listofimages.com/wp-content/uploads/2012/11/ocean-rock-cliff-cabo-san-lucas-pacific-ocean-sea-of-cortez-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99392"/>
            <a:ext cx="11379908" cy="71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44016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Example of Chemical Weathering:</a:t>
            </a:r>
            <a:endParaRPr lang="en-US" sz="5400" b="1" dirty="0">
              <a:solidFill>
                <a:srgbClr val="624120"/>
              </a:solidFill>
            </a:endParaRPr>
          </a:p>
        </p:txBody>
      </p:sp>
      <p:pic>
        <p:nvPicPr>
          <p:cNvPr id="13316" name="Picture 4" descr="http://www.absolutechinatours.com/UploadFiles/ImageBase/yeliu-geopark-disolution-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17" y="3717032"/>
            <a:ext cx="4392488" cy="2861980"/>
          </a:xfrm>
          <a:prstGeom prst="rect">
            <a:avLst/>
          </a:prstGeom>
          <a:noFill/>
          <a:ln>
            <a:solidFill>
              <a:srgbClr val="6241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098891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624120"/>
                </a:solidFill>
                <a:latin typeface="Arial"/>
                <a:cs typeface="Arial"/>
              </a:rPr>
              <a:t>R</a:t>
            </a:r>
            <a: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  <a:t>ocks and minerals can dissolve in acidic waters [Dissolution].</a:t>
            </a:r>
            <a:endParaRPr lang="en-US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80634"/>
            <a:ext cx="4946898" cy="516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6052"/>
            <a:ext cx="4392488" cy="410445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24120"/>
                </a:solidFill>
              </a:rPr>
              <a:t>Caves form when slightly acidic groundwater dissolves limestone.</a:t>
            </a:r>
            <a:endParaRPr lang="en-US" sz="4800" b="1" dirty="0">
              <a:solidFill>
                <a:srgbClr val="624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069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Cave formed by acid dissolved limestone</a:t>
            </a:r>
            <a:endParaRPr lang="en-US" sz="5400" b="1" dirty="0">
              <a:solidFill>
                <a:srgbClr val="624120"/>
              </a:solidFill>
            </a:endParaRPr>
          </a:p>
        </p:txBody>
      </p:sp>
      <p:pic>
        <p:nvPicPr>
          <p:cNvPr id="3076" name="Picture 4" descr="http://www.natureflip.com/sites/default/files/photo/carlsbad-caverns-national-park/carlsbad-caverns-national-park-photo-cavern-chambers-were-formed-due-sulfuric-acid-dissol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4605633"/>
          </a:xfrm>
          <a:prstGeom prst="rect">
            <a:avLst/>
          </a:prstGeom>
          <a:noFill/>
          <a:ln>
            <a:solidFill>
              <a:srgbClr val="6241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67" y="178045"/>
            <a:ext cx="8496944" cy="244827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624120"/>
                </a:solidFill>
              </a:rPr>
              <a:t>Some plants give off acids that also dissolve minerals in rock. The rock is weakened and eventually breaks into smaller pieces.</a:t>
            </a:r>
            <a:endParaRPr lang="en-US" sz="3600" b="1" dirty="0">
              <a:solidFill>
                <a:srgbClr val="624120"/>
              </a:solidFill>
            </a:endParaRPr>
          </a:p>
        </p:txBody>
      </p:sp>
      <p:pic>
        <p:nvPicPr>
          <p:cNvPr id="15364" name="Picture 4" descr="http://4.bp.blogspot.com/-EBcRx4Dg62Y/UUpF26uND2I/AAAAAAAABFw/P6jjYRnRch8/s1600/IMG_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608512" cy="3070422"/>
          </a:xfrm>
          <a:prstGeom prst="rect">
            <a:avLst/>
          </a:prstGeom>
          <a:noFill/>
          <a:ln>
            <a:solidFill>
              <a:srgbClr val="6241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3180"/>
            <a:ext cx="8640960" cy="151216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Example of Chemical Weathering:</a:t>
            </a:r>
            <a:endParaRPr lang="en-US" sz="5400" b="1" dirty="0">
              <a:solidFill>
                <a:srgbClr val="6241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014952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  <a:t>The chemical compounds </a:t>
            </a:r>
            <a:b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</a:br>
            <a: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  <a:t>(mixes) in rock can breakdown due to a reaction with water [Hydrolysis]. An example is Feldspar changing to Clay.</a:t>
            </a:r>
            <a:endParaRPr lang="en-US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1296144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Example of Chemical Weathering:</a:t>
            </a:r>
            <a:endParaRPr lang="en-US" sz="5400" b="1" dirty="0">
              <a:solidFill>
                <a:srgbClr val="62412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290840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624120"/>
                </a:solidFill>
                <a:latin typeface="Arial"/>
                <a:cs typeface="Arial"/>
              </a:rPr>
              <a:t>W</a:t>
            </a:r>
            <a: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  <a:t>hen minerals containing iron are exposed to water and oxygen in the air, the iron reacts to form a new material that looks like rust [Oxidation].</a:t>
            </a:r>
            <a:endParaRPr lang="en-US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606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 smtClean="0">
                <a:solidFill>
                  <a:srgbClr val="624120"/>
                </a:solidFill>
                <a:latin typeface="Arial"/>
                <a:cs typeface="Arial"/>
              </a:rPr>
              <a:t>Due to oxidation, iron-containing minerals like magnetite can weather to form a rust-like material called limonite.</a:t>
            </a:r>
            <a:endParaRPr lang="en-US" sz="42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3237797"/>
            <a:ext cx="3619500" cy="3291593"/>
            <a:chOff x="611560" y="3237797"/>
            <a:chExt cx="3619500" cy="3291593"/>
          </a:xfrm>
        </p:grpSpPr>
        <p:pic>
          <p:nvPicPr>
            <p:cNvPr id="24578" name="Picture 2" descr="http://geology.com/minerals/photos/magnetite-3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04" b="93684" l="4474" r="968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37797"/>
              <a:ext cx="3619500" cy="27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945146" y="5883059"/>
              <a:ext cx="2952328" cy="646331"/>
              <a:chOff x="945146" y="5883059"/>
              <a:chExt cx="2952328" cy="64633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945146" y="5944210"/>
                <a:ext cx="2952328" cy="58113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01076" y="588305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624120"/>
                    </a:solidFill>
                  </a:rPr>
                  <a:t>Magnetite</a:t>
                </a:r>
                <a:endParaRPr lang="en-US" sz="3600" b="1" dirty="0">
                  <a:solidFill>
                    <a:srgbClr val="62412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951786" y="3068960"/>
            <a:ext cx="4012702" cy="3456384"/>
            <a:chOff x="4951786" y="3068960"/>
            <a:chExt cx="4012702" cy="3456384"/>
          </a:xfrm>
        </p:grpSpPr>
        <p:pic>
          <p:nvPicPr>
            <p:cNvPr id="24580" name="Picture 4" descr="http://upload.wikimedia.org/wikipedia/commons/8/8b/Galena_Limoni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8" b="99609" l="9983" r="899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786" y="3068960"/>
              <a:ext cx="4012702" cy="267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80112" y="5879013"/>
              <a:ext cx="2952328" cy="646331"/>
              <a:chOff x="945146" y="5883059"/>
              <a:chExt cx="2952328" cy="64633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45146" y="5944210"/>
                <a:ext cx="2952328" cy="58113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6241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01076" y="588305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624120"/>
                    </a:solidFill>
                  </a:rPr>
                  <a:t>Limonite</a:t>
                </a:r>
                <a:endParaRPr lang="en-US" sz="3600" b="1" dirty="0">
                  <a:solidFill>
                    <a:srgbClr val="624120"/>
                  </a:solidFill>
                </a:endParaRPr>
              </a:p>
            </p:txBody>
          </p:sp>
        </p:grpSp>
      </p:grpSp>
      <p:sp>
        <p:nvSpPr>
          <p:cNvPr id="14" name="Right Arrow 13"/>
          <p:cNvSpPr/>
          <p:nvPr/>
        </p:nvSpPr>
        <p:spPr>
          <a:xfrm>
            <a:off x="4294341" y="3947038"/>
            <a:ext cx="989012" cy="648072"/>
          </a:xfrm>
          <a:prstGeom prst="rightArrow">
            <a:avLst/>
          </a:prstGeom>
          <a:solidFill>
            <a:srgbClr val="624120"/>
          </a:solidFill>
          <a:ln w="63500">
            <a:solidFill>
              <a:srgbClr val="624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ages.nationalgeographic.com/wpf/media-live/photos/000/008/cache/arizona-rock_824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0904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wallpaperfly.com/thumbnails/detail/20121008/landscapes%20nature%20desert%20sand%20dunes%201280x1024%20wallpaper_www.wallmay.net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2" y="-99392"/>
            <a:ext cx="9286762" cy="74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rtelvoicemail.files.wordpress.com/2012/07/delicate-arch-arches-national-park-ut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8141"/>
            <a:ext cx="9505056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08" y="4221088"/>
            <a:ext cx="8712968" cy="2520280"/>
          </a:xfrm>
        </p:spPr>
        <p:txBody>
          <a:bodyPr/>
          <a:lstStyle/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Weathering is the process that breaks down rock and other substances at Earth’s surface.</a:t>
            </a:r>
            <a:endParaRPr lang="en-US" sz="4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2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ulturaltreks.com/assets/images/Tibet%20Expedition/shishapangma%20pic/shisapangma-south-west-face-exp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403" y="-99392"/>
            <a:ext cx="10470003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46" y="4061990"/>
            <a:ext cx="8492410" cy="252028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Weathering wears mountains down to hills and can produce strange rock formations like in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previous slide.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5" y="56913"/>
            <a:ext cx="8784976" cy="1143000"/>
          </a:xfrm>
        </p:spPr>
        <p:txBody>
          <a:bodyPr/>
          <a:lstStyle/>
          <a:p>
            <a:r>
              <a:rPr lang="en-US" sz="6000" b="1" u="sng" dirty="0" smtClean="0">
                <a:solidFill>
                  <a:srgbClr val="624120"/>
                </a:solidFill>
              </a:rPr>
              <a:t>Mechanical Weathering</a:t>
            </a:r>
            <a:endParaRPr lang="en-US" sz="6000" b="1" u="sng" dirty="0">
              <a:solidFill>
                <a:srgbClr val="6241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512"/>
            <a:ext cx="8229600" cy="50691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624120"/>
                </a:solidFill>
              </a:rPr>
              <a:t>Rocks are broken apart by physical processes (heat, water, ice, pressure, temperature, etc.)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624120"/>
                </a:solidFill>
              </a:rPr>
              <a:t>The overall chemical makeup of the rock stays the same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624120"/>
                </a:solidFill>
              </a:rPr>
              <a:t>Each piece has characteristics similar to the original rock</a:t>
            </a:r>
            <a:endParaRPr lang="en-US" sz="4000" b="1" dirty="0">
              <a:solidFill>
                <a:srgbClr val="624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176464" cy="2736304"/>
          </a:xfrm>
        </p:spPr>
        <p:txBody>
          <a:bodyPr/>
          <a:lstStyle/>
          <a:p>
            <a:r>
              <a:rPr lang="en-US" b="1" dirty="0" smtClean="0">
                <a:solidFill>
                  <a:srgbClr val="624120"/>
                </a:solidFill>
              </a:rPr>
              <a:t>Example of Mechanical Weathering:</a:t>
            </a:r>
            <a:endParaRPr lang="en-US" b="1" dirty="0">
              <a:solidFill>
                <a:srgbClr val="624120"/>
              </a:solidFill>
            </a:endParaRPr>
          </a:p>
        </p:txBody>
      </p:sp>
      <p:pic>
        <p:nvPicPr>
          <p:cNvPr id="6146" name="Picture 2" descr="http://3219a2.medialib.glogster.com/media/35/3505ed284604da4c2fb54f49b48eb302e50a1c01ab1e412492a3e97f0e251547/c0055123-frost-wedging-or-ice-fractured-granite-spl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9525"/>
            <a:ext cx="4680520" cy="7047373"/>
          </a:xfrm>
          <a:prstGeom prst="rect">
            <a:avLst/>
          </a:prstGeom>
          <a:noFill/>
          <a:ln w="38100">
            <a:solidFill>
              <a:srgbClr val="6241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3356992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kern="0" dirty="0">
                <a:solidFill>
                  <a:srgbClr val="624120"/>
                </a:solidFill>
                <a:latin typeface="Arial"/>
                <a:ea typeface="+mj-ea"/>
                <a:cs typeface="Arial"/>
              </a:rPr>
              <a:t>Frost</a:t>
            </a:r>
            <a:br>
              <a:rPr lang="en-US" sz="6000" b="1" kern="0" dirty="0">
                <a:solidFill>
                  <a:srgbClr val="624120"/>
                </a:solidFill>
                <a:latin typeface="Arial"/>
                <a:ea typeface="+mj-ea"/>
                <a:cs typeface="Arial"/>
              </a:rPr>
            </a:br>
            <a:r>
              <a:rPr lang="en-US" sz="6000" b="1" kern="0" dirty="0">
                <a:solidFill>
                  <a:srgbClr val="624120"/>
                </a:solidFill>
                <a:latin typeface="Arial"/>
                <a:ea typeface="+mj-ea"/>
                <a:cs typeface="Arial"/>
              </a:rPr>
              <a:t>Wedging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70" y="332656"/>
            <a:ext cx="8229600" cy="136815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624120"/>
                </a:solidFill>
              </a:rPr>
              <a:t>Mechanical Weathering:</a:t>
            </a:r>
            <a:br>
              <a:rPr lang="en-US" sz="5400" b="1" dirty="0" smtClean="0">
                <a:solidFill>
                  <a:srgbClr val="624120"/>
                </a:solidFill>
              </a:rPr>
            </a:br>
            <a:r>
              <a:rPr lang="en-US" sz="5400" b="1" dirty="0" smtClean="0">
                <a:solidFill>
                  <a:srgbClr val="624120"/>
                </a:solidFill>
              </a:rPr>
              <a:t>Frost Wedging</a:t>
            </a:r>
            <a:endParaRPr lang="en-US" sz="5400" b="1" dirty="0">
              <a:solidFill>
                <a:srgbClr val="624120"/>
              </a:solidFill>
            </a:endParaRPr>
          </a:p>
        </p:txBody>
      </p:sp>
      <p:pic>
        <p:nvPicPr>
          <p:cNvPr id="7170" name="Picture 2" descr="https://dr282zn36sxxg.cloudfront.net/datastreams/f-d%3Aac9f7aae8e8a2313a22f9c6bb65d4b08cb0a2690651b8f919b8664a7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6" y="1842401"/>
            <a:ext cx="87561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13970</TotalTime>
  <Words>382</Words>
  <Application>Microsoft Office PowerPoint</Application>
  <PresentationFormat>On-screen Show (4:3)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Diseño predeterminado</vt:lpstr>
      <vt:lpstr>1_Diseño predeterminado</vt:lpstr>
      <vt:lpstr>3_Diseño predeterminado</vt:lpstr>
      <vt:lpstr>4_Diseño predeterminado</vt:lpstr>
      <vt:lpstr>6_Diseño predeterminado</vt:lpstr>
      <vt:lpstr>7_Diseño predeterminado</vt:lpstr>
      <vt:lpstr>PowerPoint Presentation</vt:lpstr>
      <vt:lpstr>PowerPoint Presentation</vt:lpstr>
      <vt:lpstr>PowerPoint Presentation</vt:lpstr>
      <vt:lpstr>PowerPoint Presentation</vt:lpstr>
      <vt:lpstr>Weathering is the process that breaks down rock and other substances at Earth’s surface.</vt:lpstr>
      <vt:lpstr>Weathering wears mountains down to hills and can produce strange rock formations like in  the previous slide.</vt:lpstr>
      <vt:lpstr>Mechanical Weathering</vt:lpstr>
      <vt:lpstr>Example of Mechanical Weathering:</vt:lpstr>
      <vt:lpstr>Mechanical Weathering: Frost Wedging</vt:lpstr>
      <vt:lpstr>Mechanical Weathering: Frost Wedging</vt:lpstr>
      <vt:lpstr>Example of  Mechanical Weathering:</vt:lpstr>
      <vt:lpstr>Mechanical Weathering: Exfoliation</vt:lpstr>
      <vt:lpstr>Example of  Mechanical Weathering:</vt:lpstr>
      <vt:lpstr>PowerPoint Presentation</vt:lpstr>
      <vt:lpstr>Example of Mechanical Weathering:</vt:lpstr>
      <vt:lpstr>PowerPoint Presentation</vt:lpstr>
      <vt:lpstr>PowerPoint Presentation</vt:lpstr>
      <vt:lpstr>PowerPoint Presentation</vt:lpstr>
      <vt:lpstr>Chemical Weathering</vt:lpstr>
      <vt:lpstr>Example of Chemical Weathering:</vt:lpstr>
      <vt:lpstr>Caves form when slightly acidic groundwater dissolves limestone.</vt:lpstr>
      <vt:lpstr>Cave formed by acid dissolved limestone</vt:lpstr>
      <vt:lpstr>Some plants give off acids that also dissolve minerals in rock. The rock is weakened and eventually breaks into smaller pieces.</vt:lpstr>
      <vt:lpstr>Example of Chemical Weathering:</vt:lpstr>
      <vt:lpstr>Example of Chemical Weathering: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Ford, Spence</cp:lastModifiedBy>
  <cp:revision>805</cp:revision>
  <dcterms:created xsi:type="dcterms:W3CDTF">2010-05-23T14:28:12Z</dcterms:created>
  <dcterms:modified xsi:type="dcterms:W3CDTF">2018-04-18T15:20:53Z</dcterms:modified>
</cp:coreProperties>
</file>